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9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3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31.xml" ContentType="application/vnd.openxmlformats-officedocument.theme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32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33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theme/theme34.xml" ContentType="application/vnd.openxmlformats-officedocument.theme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theme/theme35.xml" ContentType="application/vnd.openxmlformats-officedocument.theme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36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theme/theme37.xml" ContentType="application/vnd.openxmlformats-officedocument.theme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theme/theme38.xml" ContentType="application/vnd.openxmlformats-officedocument.theme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theme/theme39.xml" ContentType="application/vnd.openxmlformats-officedocument.theme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theme/theme40.xml" ContentType="application/vnd.openxmlformats-officedocument.theme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theme/theme41.xml" ContentType="application/vnd.openxmlformats-officedocument.theme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theme/theme42.xml" ContentType="application/vnd.openxmlformats-officedocument.theme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theme/theme43.xml" ContentType="application/vnd.openxmlformats-officedocument.theme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theme/theme44.xml" ContentType="application/vnd.openxmlformats-officedocument.theme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theme/theme45.xml" ContentType="application/vnd.openxmlformats-officedocument.theme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theme/theme46.xml" ContentType="application/vnd.openxmlformats-officedocument.theme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47.xml" ContentType="application/vnd.openxmlformats-officedocument.theme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48.xml" ContentType="application/vnd.openxmlformats-officedocument.theme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theme/theme49.xml" ContentType="application/vnd.openxmlformats-officedocument.theme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theme/theme50.xml" ContentType="application/vnd.openxmlformats-officedocument.theme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theme/theme51.xml" ContentType="application/vnd.openxmlformats-officedocument.theme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theme/theme52.xml" ContentType="application/vnd.openxmlformats-officedocument.theme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3" r:id="rId1"/>
    <p:sldMasterId id="2147483674" r:id="rId2"/>
    <p:sldMasterId id="2147483675" r:id="rId3"/>
    <p:sldMasterId id="2147483676" r:id="rId4"/>
    <p:sldMasterId id="2147483677" r:id="rId5"/>
    <p:sldMasterId id="2147483678" r:id="rId6"/>
    <p:sldMasterId id="2147483679" r:id="rId7"/>
    <p:sldMasterId id="2147483680" r:id="rId8"/>
    <p:sldMasterId id="2147483681" r:id="rId9"/>
    <p:sldMasterId id="2147483682" r:id="rId10"/>
    <p:sldMasterId id="2147483683" r:id="rId11"/>
    <p:sldMasterId id="2147483684" r:id="rId12"/>
    <p:sldMasterId id="2147483685" r:id="rId13"/>
    <p:sldMasterId id="2147483686" r:id="rId14"/>
    <p:sldMasterId id="2147483687" r:id="rId15"/>
    <p:sldMasterId id="2147483688" r:id="rId16"/>
    <p:sldMasterId id="2147483689" r:id="rId17"/>
    <p:sldMasterId id="2147483690" r:id="rId18"/>
    <p:sldMasterId id="2147483691" r:id="rId19"/>
    <p:sldMasterId id="2147483692" r:id="rId20"/>
    <p:sldMasterId id="2147483693" r:id="rId21"/>
    <p:sldMasterId id="2147483694" r:id="rId22"/>
    <p:sldMasterId id="2147483695" r:id="rId23"/>
    <p:sldMasterId id="2147483696" r:id="rId24"/>
    <p:sldMasterId id="2147483697" r:id="rId25"/>
    <p:sldMasterId id="2147483698" r:id="rId26"/>
    <p:sldMasterId id="2147483699" r:id="rId27"/>
    <p:sldMasterId id="2147483700" r:id="rId28"/>
    <p:sldMasterId id="2147483701" r:id="rId29"/>
    <p:sldMasterId id="2147483702" r:id="rId30"/>
    <p:sldMasterId id="2147483703" r:id="rId31"/>
    <p:sldMasterId id="2147483704" r:id="rId32"/>
    <p:sldMasterId id="2147483705" r:id="rId33"/>
    <p:sldMasterId id="2147483706" r:id="rId34"/>
    <p:sldMasterId id="2147483707" r:id="rId35"/>
    <p:sldMasterId id="2147483708" r:id="rId36"/>
    <p:sldMasterId id="2147483709" r:id="rId37"/>
    <p:sldMasterId id="2147483710" r:id="rId38"/>
    <p:sldMasterId id="2147483711" r:id="rId39"/>
    <p:sldMasterId id="2147483712" r:id="rId40"/>
    <p:sldMasterId id="2147483713" r:id="rId41"/>
    <p:sldMasterId id="2147483714" r:id="rId42"/>
    <p:sldMasterId id="2147483715" r:id="rId43"/>
    <p:sldMasterId id="2147483716" r:id="rId44"/>
    <p:sldMasterId id="2147483717" r:id="rId45"/>
    <p:sldMasterId id="2147483718" r:id="rId46"/>
    <p:sldMasterId id="2147483719" r:id="rId47"/>
    <p:sldMasterId id="2147483720" r:id="rId48"/>
    <p:sldMasterId id="2147483721" r:id="rId49"/>
    <p:sldMasterId id="2147483722" r:id="rId50"/>
    <p:sldMasterId id="2147483723" r:id="rId51"/>
    <p:sldMasterId id="2147483724" r:id="rId52"/>
    <p:sldMasterId id="2147483725" r:id="rId53"/>
  </p:sldMasterIdLst>
  <p:notesMasterIdLst>
    <p:notesMasterId r:id="rId132"/>
  </p:notesMasterIdLst>
  <p:handoutMasterIdLst>
    <p:handoutMasterId r:id="rId133"/>
  </p:handoutMasterIdLst>
  <p:sldIdLst>
    <p:sldId id="373" r:id="rId54"/>
    <p:sldId id="374" r:id="rId55"/>
    <p:sldId id="375" r:id="rId56"/>
    <p:sldId id="376" r:id="rId57"/>
    <p:sldId id="405" r:id="rId58"/>
    <p:sldId id="377" r:id="rId59"/>
    <p:sldId id="378" r:id="rId60"/>
    <p:sldId id="379" r:id="rId61"/>
    <p:sldId id="380" r:id="rId62"/>
    <p:sldId id="381" r:id="rId63"/>
    <p:sldId id="404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398" r:id="rId81"/>
    <p:sldId id="399" r:id="rId82"/>
    <p:sldId id="400" r:id="rId83"/>
    <p:sldId id="40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408" r:id="rId92"/>
    <p:sldId id="406" r:id="rId93"/>
    <p:sldId id="407" r:id="rId94"/>
    <p:sldId id="409" r:id="rId95"/>
    <p:sldId id="410" r:id="rId96"/>
    <p:sldId id="412" r:id="rId97"/>
    <p:sldId id="329" r:id="rId98"/>
    <p:sldId id="330" r:id="rId99"/>
    <p:sldId id="331" r:id="rId100"/>
    <p:sldId id="332" r:id="rId101"/>
    <p:sldId id="370" r:id="rId102"/>
    <p:sldId id="358" r:id="rId103"/>
    <p:sldId id="359" r:id="rId104"/>
    <p:sldId id="333" r:id="rId105"/>
    <p:sldId id="334" r:id="rId106"/>
    <p:sldId id="403" r:id="rId107"/>
    <p:sldId id="357" r:id="rId108"/>
    <p:sldId id="402" r:id="rId109"/>
    <p:sldId id="335" r:id="rId110"/>
    <p:sldId id="336" r:id="rId111"/>
    <p:sldId id="337" r:id="rId112"/>
    <p:sldId id="338" r:id="rId113"/>
    <p:sldId id="339" r:id="rId114"/>
    <p:sldId id="340" r:id="rId115"/>
    <p:sldId id="341" r:id="rId116"/>
    <p:sldId id="342" r:id="rId117"/>
    <p:sldId id="343" r:id="rId118"/>
    <p:sldId id="344" r:id="rId119"/>
    <p:sldId id="345" r:id="rId120"/>
    <p:sldId id="346" r:id="rId121"/>
    <p:sldId id="347" r:id="rId122"/>
    <p:sldId id="348" r:id="rId123"/>
    <p:sldId id="349" r:id="rId124"/>
    <p:sldId id="350" r:id="rId125"/>
    <p:sldId id="351" r:id="rId126"/>
    <p:sldId id="352" r:id="rId127"/>
    <p:sldId id="371" r:id="rId128"/>
    <p:sldId id="372" r:id="rId129"/>
    <p:sldId id="353" r:id="rId130"/>
    <p:sldId id="360" r:id="rId13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00"/>
    <a:srgbClr val="A50021"/>
    <a:srgbClr val="CC00CC"/>
    <a:srgbClr val="CC6600"/>
    <a:srgbClr val="008000"/>
    <a:srgbClr val="009900"/>
    <a:srgbClr val="996633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1" autoAdjust="0"/>
    <p:restoredTop sz="84086" autoAdjust="0"/>
  </p:normalViewPr>
  <p:slideViewPr>
    <p:cSldViewPr>
      <p:cViewPr>
        <p:scale>
          <a:sx n="156" d="100"/>
          <a:sy n="156" d="100"/>
        </p:scale>
        <p:origin x="312" y="-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64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" Target="slides/slide10.xml"/><Relationship Id="rId84" Type="http://schemas.openxmlformats.org/officeDocument/2006/relationships/slide" Target="slides/slide3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54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" Target="slides/slide5.xml"/><Relationship Id="rId74" Type="http://schemas.openxmlformats.org/officeDocument/2006/relationships/slide" Target="slides/slide21.xml"/><Relationship Id="rId79" Type="http://schemas.openxmlformats.org/officeDocument/2006/relationships/slide" Target="slides/slide26.xml"/><Relationship Id="rId102" Type="http://schemas.openxmlformats.org/officeDocument/2006/relationships/slide" Target="slides/slide49.xml"/><Relationship Id="rId123" Type="http://schemas.openxmlformats.org/officeDocument/2006/relationships/slide" Target="slides/slide70.xml"/><Relationship Id="rId128" Type="http://schemas.openxmlformats.org/officeDocument/2006/relationships/slide" Target="slides/slide7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37.xml"/><Relationship Id="rId95" Type="http://schemas.openxmlformats.org/officeDocument/2006/relationships/slide" Target="slides/slide42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" Target="slides/slide11.xml"/><Relationship Id="rId69" Type="http://schemas.openxmlformats.org/officeDocument/2006/relationships/slide" Target="slides/slide16.xml"/><Relationship Id="rId113" Type="http://schemas.openxmlformats.org/officeDocument/2006/relationships/slide" Target="slides/slide60.xml"/><Relationship Id="rId118" Type="http://schemas.openxmlformats.org/officeDocument/2006/relationships/slide" Target="slides/slide65.xml"/><Relationship Id="rId134" Type="http://schemas.openxmlformats.org/officeDocument/2006/relationships/presProps" Target="presProps.xml"/><Relationship Id="rId80" Type="http://schemas.openxmlformats.org/officeDocument/2006/relationships/slide" Target="slides/slide27.xml"/><Relationship Id="rId85" Type="http://schemas.openxmlformats.org/officeDocument/2006/relationships/slide" Target="slides/slide32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6.xml"/><Relationship Id="rId103" Type="http://schemas.openxmlformats.org/officeDocument/2006/relationships/slide" Target="slides/slide50.xml"/><Relationship Id="rId108" Type="http://schemas.openxmlformats.org/officeDocument/2006/relationships/slide" Target="slides/slide55.xml"/><Relationship Id="rId124" Type="http://schemas.openxmlformats.org/officeDocument/2006/relationships/slide" Target="slides/slide71.xml"/><Relationship Id="rId129" Type="http://schemas.openxmlformats.org/officeDocument/2006/relationships/slide" Target="slides/slide76.xml"/><Relationship Id="rId54" Type="http://schemas.openxmlformats.org/officeDocument/2006/relationships/slide" Target="slides/slide1.xml"/><Relationship Id="rId70" Type="http://schemas.openxmlformats.org/officeDocument/2006/relationships/slide" Target="slides/slide17.xml"/><Relationship Id="rId75" Type="http://schemas.openxmlformats.org/officeDocument/2006/relationships/slide" Target="slides/slide22.xml"/><Relationship Id="rId91" Type="http://schemas.openxmlformats.org/officeDocument/2006/relationships/slide" Target="slides/slide38.xml"/><Relationship Id="rId96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61.xml"/><Relationship Id="rId119" Type="http://schemas.openxmlformats.org/officeDocument/2006/relationships/slide" Target="slides/slide66.xml"/><Relationship Id="rId44" Type="http://schemas.openxmlformats.org/officeDocument/2006/relationships/slideMaster" Target="slideMasters/slideMaster44.xml"/><Relationship Id="rId60" Type="http://schemas.openxmlformats.org/officeDocument/2006/relationships/slide" Target="slides/slide7.xml"/><Relationship Id="rId65" Type="http://schemas.openxmlformats.org/officeDocument/2006/relationships/slide" Target="slides/slide12.xml"/><Relationship Id="rId81" Type="http://schemas.openxmlformats.org/officeDocument/2006/relationships/slide" Target="slides/slide28.xml"/><Relationship Id="rId86" Type="http://schemas.openxmlformats.org/officeDocument/2006/relationships/slide" Target="slides/slide33.xml"/><Relationship Id="rId130" Type="http://schemas.openxmlformats.org/officeDocument/2006/relationships/slide" Target="slides/slide77.xml"/><Relationship Id="rId135" Type="http://schemas.openxmlformats.org/officeDocument/2006/relationships/viewProps" Target="viewProp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56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" Target="slides/slide2.xml"/><Relationship Id="rId76" Type="http://schemas.openxmlformats.org/officeDocument/2006/relationships/slide" Target="slides/slide23.xml"/><Relationship Id="rId97" Type="http://schemas.openxmlformats.org/officeDocument/2006/relationships/slide" Target="slides/slide44.xml"/><Relationship Id="rId104" Type="http://schemas.openxmlformats.org/officeDocument/2006/relationships/slide" Target="slides/slide51.xml"/><Relationship Id="rId120" Type="http://schemas.openxmlformats.org/officeDocument/2006/relationships/slide" Target="slides/slide67.xml"/><Relationship Id="rId125" Type="http://schemas.openxmlformats.org/officeDocument/2006/relationships/slide" Target="slides/slide7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18.xml"/><Relationship Id="rId92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3.xml"/><Relationship Id="rId87" Type="http://schemas.openxmlformats.org/officeDocument/2006/relationships/slide" Target="slides/slide34.xml"/><Relationship Id="rId110" Type="http://schemas.openxmlformats.org/officeDocument/2006/relationships/slide" Target="slides/slide57.xml"/><Relationship Id="rId115" Type="http://schemas.openxmlformats.org/officeDocument/2006/relationships/slide" Target="slides/slide62.xml"/><Relationship Id="rId131" Type="http://schemas.openxmlformats.org/officeDocument/2006/relationships/slide" Target="slides/slide78.xml"/><Relationship Id="rId136" Type="http://schemas.openxmlformats.org/officeDocument/2006/relationships/theme" Target="theme/theme1.xml"/><Relationship Id="rId61" Type="http://schemas.openxmlformats.org/officeDocument/2006/relationships/slide" Target="slides/slide8.xml"/><Relationship Id="rId82" Type="http://schemas.openxmlformats.org/officeDocument/2006/relationships/slide" Target="slides/slide29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3.xml"/><Relationship Id="rId77" Type="http://schemas.openxmlformats.org/officeDocument/2006/relationships/slide" Target="slides/slide24.xml"/><Relationship Id="rId100" Type="http://schemas.openxmlformats.org/officeDocument/2006/relationships/slide" Target="slides/slide47.xml"/><Relationship Id="rId105" Type="http://schemas.openxmlformats.org/officeDocument/2006/relationships/slide" Target="slides/slide52.xml"/><Relationship Id="rId126" Type="http://schemas.openxmlformats.org/officeDocument/2006/relationships/slide" Target="slides/slide73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19.xml"/><Relationship Id="rId93" Type="http://schemas.openxmlformats.org/officeDocument/2006/relationships/slide" Target="slides/slide40.xml"/><Relationship Id="rId98" Type="http://schemas.openxmlformats.org/officeDocument/2006/relationships/slide" Target="slides/slide45.xml"/><Relationship Id="rId121" Type="http://schemas.openxmlformats.org/officeDocument/2006/relationships/slide" Target="slides/slide68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14.xml"/><Relationship Id="rId116" Type="http://schemas.openxmlformats.org/officeDocument/2006/relationships/slide" Target="slides/slide63.xml"/><Relationship Id="rId137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9.xml"/><Relationship Id="rId83" Type="http://schemas.openxmlformats.org/officeDocument/2006/relationships/slide" Target="slides/slide30.xml"/><Relationship Id="rId88" Type="http://schemas.openxmlformats.org/officeDocument/2006/relationships/slide" Target="slides/slide35.xml"/><Relationship Id="rId111" Type="http://schemas.openxmlformats.org/officeDocument/2006/relationships/slide" Target="slides/slide58.xml"/><Relationship Id="rId132" Type="http://schemas.openxmlformats.org/officeDocument/2006/relationships/notesMaster" Target="notesMasters/notesMaster1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" Target="slides/slide4.xml"/><Relationship Id="rId106" Type="http://schemas.openxmlformats.org/officeDocument/2006/relationships/slide" Target="slides/slide53.xml"/><Relationship Id="rId127" Type="http://schemas.openxmlformats.org/officeDocument/2006/relationships/slide" Target="slides/slide74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" Target="slides/slide20.xml"/><Relationship Id="rId78" Type="http://schemas.openxmlformats.org/officeDocument/2006/relationships/slide" Target="slides/slide25.xml"/><Relationship Id="rId94" Type="http://schemas.openxmlformats.org/officeDocument/2006/relationships/slide" Target="slides/slide41.xml"/><Relationship Id="rId99" Type="http://schemas.openxmlformats.org/officeDocument/2006/relationships/slide" Target="slides/slide46.xml"/><Relationship Id="rId101" Type="http://schemas.openxmlformats.org/officeDocument/2006/relationships/slide" Target="slides/slide48.xml"/><Relationship Id="rId122" Type="http://schemas.openxmlformats.org/officeDocument/2006/relationships/slide" Target="slides/slide6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" Target="slides/slide15.xml"/><Relationship Id="rId89" Type="http://schemas.openxmlformats.org/officeDocument/2006/relationships/slide" Target="slides/slide36.xml"/><Relationship Id="rId112" Type="http://schemas.openxmlformats.org/officeDocument/2006/relationships/slide" Target="slides/slide59.xml"/><Relationship Id="rId13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image" Target="../media/image25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7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defTabSz="971550" eaLnBrk="0" hangingPunct="0">
              <a:defRPr sz="1300"/>
            </a:lvl1pPr>
          </a:lstStyle>
          <a:p>
            <a:endParaRPr lang="x-none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algn="r" defTabSz="971550" eaLnBrk="0" hangingPunct="0">
              <a:defRPr sz="1300"/>
            </a:lvl1pPr>
          </a:lstStyle>
          <a:p>
            <a:fld id="{DC451F26-9BD1-46C7-B2F1-F19CF138EA6D}" type="datetime1">
              <a:rPr lang="en-US" altLang="x-none"/>
              <a:pPr/>
              <a:t>4/14/22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defTabSz="971550" eaLnBrk="0" hangingPunct="0">
              <a:defRPr sz="1300"/>
            </a:lvl1pPr>
          </a:lstStyle>
          <a:p>
            <a:endParaRPr lang="x-none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algn="r" defTabSz="971550" eaLnBrk="0" hangingPunct="0">
              <a:defRPr sz="1300"/>
            </a:lvl1pPr>
          </a:lstStyle>
          <a:p>
            <a:fld id="{36B1B7F1-3D54-42B4-A82E-026BDD84BAC8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9804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x-none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endParaRPr lang="x-none" altLang="x-none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x-none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D8FC2C0-FEFD-4355-AE06-0429BEC313F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6597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FC2C0-FEFD-4355-AE06-0429BEC313FD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5110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FC2C0-FEFD-4355-AE06-0429BEC313FD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4633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E766B-6D34-4766-AD3B-9BACC5344B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2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D021F-DE4A-42A1-BEAE-CBD06B4497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144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A84732-F852-4865-85B7-9E7B187376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6012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96FB85-07F7-4940-B5F2-69587A4AF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563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D28902-7F9B-4DD7-94A8-542B1BDE4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273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79B5D7-ECD6-477C-A706-2D691F450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567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E63AE2-A770-4D03-AC28-25BCD1CC7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919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748C66-C836-4A37-A472-7D4C8BE5A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163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A52BA4-AF46-4992-AEF6-83D24F4A13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49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04D700-8EEA-4A41-BC48-A94DE5FFE7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3604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394E463-DB53-4D26-AC10-26EF59DC3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428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09ABAC-07D0-4481-BBCE-83CA511C18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7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5065F-092B-4937-90DC-57C337C85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087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74CECBD-1918-4C17-885B-4F4BD5D211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677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8D25DF-D008-4B16-90D8-EA3D49E5E2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8624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4A73A2A-AFF0-4FF4-89C6-33F82CAA5B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0464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83F1894-98A5-4816-B3DD-893E3F343A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143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C5F4AE8-BB66-4896-8370-B760F0918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2626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647072-5C7D-4745-979E-8FE1A1988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5693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32BD50-CE96-461C-AE8C-6C5433A8D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72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3EEE6D-8A54-4518-9A2B-45626444A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254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B23A34C-B654-474C-B74F-C4217A5D6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2201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53AEF7-C776-4426-A8F3-C65E591AC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51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3788D-EF35-4845-8D1A-B2583CE63C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970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DF4F38-593F-423D-802D-54D8B6B985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9906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FBB3F8-F3B4-42A5-904E-726BFC05A4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887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12FFB88-EE6D-4762-99F0-49A35CB03B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9846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1A1B7B-9D00-4A2C-B8AB-C28B27714C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3062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579662-F9D6-4DC7-9042-5778CFC95E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9456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68B627-9904-4742-8A5E-D4FE4EB84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065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D8FA55-AC7F-4E3A-815D-9393C81CA0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2470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3DC594-6E3E-4120-8980-4CE74B6EF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62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95A546-669D-47B6-AED8-A205B337E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4160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1F0271-342A-4887-A851-7FAF9AD215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22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5D4B3-2F81-43B8-8D6E-B90248B98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9062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79F31E-7A0D-4FF1-B85A-9CD8F7B949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8314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4014E89-5F2D-48E1-95A0-F184BB4F41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3407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4F0BE5-CD33-4814-B8AF-76FDE8389E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677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BA5CA6C-846C-4474-88BB-1F61E0860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6099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1098FA-DB88-4894-B7AB-DA8982813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354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5B5A5C-FB9F-43E4-9AD9-5F1E559D31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5811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76672F-48A9-4047-A00D-C4C581FF88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6957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7694B3-9418-479F-9495-F0D9DA3745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0884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53EF06-5D4E-4721-8ED0-A4544562F5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5976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1E464C-DEC5-48E8-AC45-ACBF1BE70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79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5BDC7-94C9-48F4-B786-73997723A6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6480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A94F5D-F999-4CBC-B86A-288D06503D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8534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05683E-417D-4803-A93A-FA8EB1588F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4426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1A2475-4409-43E5-B2FB-80C04092C5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6707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E3F5AE-A825-4D8E-9CAC-C7A54341F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9168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5716CC-EE1B-4E61-B80C-BB262E94F3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3399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C9170A-4058-49E5-9327-32D29CA074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3861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AB19CD-C2AC-480D-829D-A808C3DAF4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1063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1CB1F31-8DF5-4009-8609-E156379595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3588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7BA15C2-8895-492F-B47D-A946EBC3F2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864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BCBDC0-6653-4B2A-8450-5306826E0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1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010B5-0A81-4716-9D3D-F0A436D1A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9221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C2AB87-FA36-44C3-A673-A945C5257C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2211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094F2F-34C8-49DD-AE29-7AED255F0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758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9EDBAB-7F07-40E3-B24E-3EFD1E8927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136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C2EA240-B940-471A-BDF0-B1624A9BD0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0057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C99A604-B3FC-4C8E-9EB4-FD374DC891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9408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6DDB54-0F9D-43F4-8694-9AE2A29F05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9538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141651-9DED-4BA0-BBAD-72BE9BDA28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084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622B3B-93CB-42BB-BC04-0D9DFE037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057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2313DC-C79C-4F49-9D0F-A31841BFA3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0210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DCB9FC-FD78-4DBC-9383-8FABDACC7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07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7BC01-73EB-42F6-BE9F-8349A87D77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370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8F9B3C-4C5A-4D5E-832D-5CBC15674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006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813B53-634D-4978-8062-65A600C1E8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162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52B320-B973-40DF-A0A9-5E7336504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8316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B87B42-6F33-490F-ABF0-41DB8C9755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5838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4D222C-CAE2-41C4-BB22-91AC7BEA2A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04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86305C-5B50-4FC2-B525-58146E97AE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6607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029252-E249-41FF-9DD9-09F4D8F028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5003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627660-AC6F-4E96-87FF-E7C2E5B9D6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820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429474-E813-4211-8ED1-735495817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872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CD9432-5ADA-4B21-B0F8-EB892D994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74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011C2-4F47-4495-81D3-2AB8ED16BA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74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600C2E-7585-461C-8225-2E887A4D22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906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464AB3-3E72-48E3-9E16-7BF1412D3D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5391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4AA79BD-A005-4808-A1C3-680908783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1363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947B1BE-6385-444D-BA41-A218669D77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092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C80092-E4A8-473C-A9FA-F92243327E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6007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7FD699-25F3-4112-8170-594F1BD54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1080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C120E4-2E2C-4002-AAD8-3EC38BE29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059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41A203-3A4A-4A8E-96DE-F6E5240911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2562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ED0A3D-9200-40F0-B6B0-E5F7164F1A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0038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DFBA9D-0466-4A99-ADDD-017DE0407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41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51D28-9C99-4291-900F-E01D7F5339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0703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B4E843-4A9B-4870-8827-BE72A3B1F8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4023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8A8883-C9B1-4B0A-B2A3-0BC9408C30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1629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476ABF3-AE4B-48D5-9228-24CE25FA5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0230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A3FDC9-3E57-42C1-A7E7-33082FC0C6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0748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BB4C57-0B81-4370-9E1A-33167E64C2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0082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9E6044-B1AA-4948-A9FA-88FDE73472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1108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0FDA59-F463-481C-BDAB-AFAD035F8E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70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C68CBE-453E-4C03-82B0-AB4A01ECD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5360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04594B-2B27-4E23-BA6B-40012A9450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4847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8916452-49FE-4747-A6F3-5F12902073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58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141AE-D1E4-4FC0-B3A8-8F9F33807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0304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2E57F4-C7C9-40A4-9240-71C3D63E11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9495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2FB8F0-767A-4A2D-BD77-54372BB0E3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772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B038F5-E73B-495C-B56A-683CA05A1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4799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282EE7-1B78-44F6-B06E-E5D93D2AC7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3029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6C72FB-D632-4B6C-AFDE-6ABF5F88DF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929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D82ED8-2D2E-4FC0-9AD4-5AA0850CDE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1736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E36D04-F8B9-4514-88BB-3E22E332F6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3950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A9D1DE-CE9D-429D-8BB0-3CFBC1D098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1078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D30127-0C2D-40DB-BED7-81A62108E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2761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EA72AB-7188-4B5C-85BC-67AF39E620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7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448FD-BAF2-462A-AFDB-F93345494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68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4DAB9-5018-4F58-9B4A-2C25BBBEA6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7994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2495EE-BAE4-42B4-B48A-172464F2E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3302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228516-0AE8-40F6-B61F-966FEB28A7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3618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41EABD-C5C8-4A31-86E2-F3CC45DBA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8918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2EB521-3932-4747-A1E0-2E1528C15A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7092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D09E47-97DA-41ED-A4DB-0E9265023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0774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0C6340-112A-4F83-9924-5B87E5DB42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5679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54A8C7-611E-43AF-8A61-C5D427107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6933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224A90-B421-4915-B13A-2EA5EF4D0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428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6ADE71-6567-459F-935F-202064C9E0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7619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87567C-D34E-4346-9485-AEA2BB9864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32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B723DF-6C78-4E1C-BF8C-141F81D403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4101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CD4722F-9B34-47F4-B390-385F10897D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853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AB021E-DAC2-4EB0-8342-20655C3A71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4468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87D23C-A4C7-4DE0-A013-90B4E59D3A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2323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476DEB-7230-4653-994E-2ED6FC0FC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1221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CC4237-21AF-42A6-AD35-90CBD5EB8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6664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BECF2C-B14B-4E0B-8DAD-28B94A9CA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1320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6B93A0-4E98-451E-BD22-60F5B16CA4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7293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CC6AFA-05B3-4826-A66D-70EB446CA7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196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E3F27E-F17B-4750-B601-032C5D77A9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5810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73B8BF-D01C-4111-82A3-5AB130021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94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2E296-7F26-49F0-B605-F258CB980D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8655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46A198-8927-4425-9C53-1D25308CD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9876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3BFA74-1D92-45A5-B162-1760481AFE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2750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90458E-A6AF-4640-AB6A-8EDC74EFEC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9864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4249A6-41C6-4CB9-BF11-C35175809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745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598232-DD3D-40BF-8117-132ED14472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1104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CACB527-9F48-4BC4-8CEF-354C0F54B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845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68AB56-94AE-4162-A8BA-404E682BF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9157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C700C1-8323-4085-A1D5-0BE439D65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2649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F0DB3B-B67D-4DE5-85BF-61BE9D667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999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00C90D-10B7-4C35-998A-6434F7A20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3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BE5F6-2D7F-41DA-BC06-2A60BFDF76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0369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A9E2CD-C68C-4B08-8544-C58284B93A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3975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50FA83-2E9B-4590-8D37-389C5A1307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4629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93A45A-7A5B-4697-863D-29E835A156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7589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862DBE-E0D3-43D4-9B4B-ECFB527D49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0956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20CC5B-858C-4BB3-8838-976F3B558F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9330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8956119-D5E3-4524-95EA-02F53F4F7D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7659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3786D3-7747-4944-83B0-3F08795A15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1533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9BC0C0-B7F6-4D29-A605-0DBC51B619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848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F9A6C-BA21-41BF-9672-4E5C257BD4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6860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AC4629-CA16-4FB3-9B42-0BBC80F6A3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22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5008FF-900E-42E6-989B-338E8886A5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11036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61F7D0-1ACC-407D-B8FE-0A419CD011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7547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CA165E-2458-4AE9-86B4-5328FE951B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6823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58F2E6-E90B-4FEA-8535-B90FD533CA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8120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E64506-F2D7-4729-8CEE-CC50E7CF6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8186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1FAFFC-BA8D-4306-9D1A-033B481EC6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1005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B5A1443-9167-41EE-8E3E-42CCD4BE1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742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150F1B4-9744-427F-8CE1-290EBE2767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5903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A4F22D-2F08-43A1-BE02-CF0C85A4F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3817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98CE63-A100-4688-91A6-F6501228E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5893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B8655D-B48E-4669-BCA5-92376A707B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62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9686B-75C3-4681-A0BC-60856E0475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1187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74CF4E-40A5-4BBF-BB79-D63BBC4F2E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5431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91E160-7FD1-4336-9A6F-F4D99A7B7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7590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690856-F439-433C-83C7-F30D816C03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56179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F58828-238B-4226-8319-26709DA032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1749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6957DF5-E3CA-4D76-83BC-A48E8FEBC0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4864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8A16F3D-5BD2-49D1-BEC3-B11035003A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8844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C5F6613-93C3-47D7-9EF0-9BA66F24AA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14316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DDDA6A-B478-4E39-A8E4-9D943C81E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14090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6D39A7-7941-4D6E-A1E2-FD432A0059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5292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C78B36-874E-4EBF-9337-C7662870A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2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83EE9-CD07-43F3-BB50-2E1B331F2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07458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B9F070-F78E-4D1A-B780-BFC6C7B83E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4655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E92B0A-BC7E-4831-B892-99C7D7624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038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120DF3-9924-4E28-B70A-F0501B64EA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852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897864-C8F1-456F-A8CC-166E996F07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054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7A109C-0297-49C0-B6D2-4312470023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8911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EA160C-A94B-463A-A0E4-8794FAE43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09670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0BBFE0-C430-4DDE-B514-EFBAD82424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3991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081DD1-1C92-4D55-A81D-DA7D4C6E17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75866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D770FC-2AF2-4955-AA81-2240244BF3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9870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80777B4-705E-4C0A-B639-67E076C76E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32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C9C10-42A9-4CDE-A94F-ABFBEA8FF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9239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22D05E-B09A-4174-8B11-7A4CE5A7D2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66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6DA6C3-664E-4255-9F13-D9C9C0690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35818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F2B470-81FA-4702-B680-F30206D00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6835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5D23FE-61B2-4E59-9C54-25F6D1EB7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7512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698D0A-BF77-44F1-812E-BF275DD79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3042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0C2FDE-C776-4BD3-B3ED-E57E4BE079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354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1C7337-833F-48B4-9F75-976609C256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39409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657432-B43D-4449-9AE1-F1A47CD54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0931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7EB159-357B-437B-AB2E-F81A298367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0287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2D6464-9D82-4A60-AE2E-132824F79C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60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35933-7853-4A1F-9E59-2EB6D64B2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730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F23F55-EEF1-44A6-9C02-BE830B1DD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9341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DC400C7-537D-4DEE-A328-ECE3BDC7C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52676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637DE6-2A7B-4BC7-9627-845DEA2CCC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5482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6ED366-ECBF-426A-87F3-4A273DE462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7766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902995-B85F-4273-B454-DD163B63CC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8776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8429525-4916-4036-BDBF-F6AAA5D66E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02829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164D34-46BD-4D34-83AB-25526F3C4D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1192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79B336-E46F-4A65-ADA7-776324EDF2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6912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E4CA4-FE51-48D8-9BDF-7B9A56095E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7605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22582A-7B5E-400B-BED0-8CEF0D0B66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339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4520E-60DB-42DF-BDCD-A16551C6BF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5679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E37344-626F-4988-A3C9-52E3AE1741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5284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1170AF-7ACD-4886-B283-E48509D6AD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155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585C1-7F33-4D10-A8EF-8864797C33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6331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FA6944-5F88-4B0E-9BB5-BEBB62465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75854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272290-E2BC-4E15-94FB-0C1255834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643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D79AD6D-579C-45C3-8954-1B5C8B9087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8287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ECF174-108F-4273-A1BD-D903455283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5899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E49181-7C52-404B-BC33-97F67911E4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6307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411AE1-B423-478C-951E-1B18EE88E1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1392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B0B8DB-DD1E-43A5-AD13-271AFCE460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0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346E8-BCA1-42F0-9ADB-4B00392DA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037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F91E2-D01E-49E2-B7F0-838C2F88D4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2074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8A5928-BC32-4D9B-A966-4C6EE324D5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81101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B525543-F804-442B-94E7-66AF47EE0C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6080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5D7C09-F6D7-4187-B0F7-8A52D3046A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3936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509545-9689-4973-92DA-2883EFE70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138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A27CF1-04F7-4D95-A7CD-64DA84B632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3168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C14E3A-E361-4E22-9814-AF6EF204EE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7097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57E9CF-B237-4583-8FB8-DCC3294C06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5846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DFF098-D984-46EB-A675-E4F9A796F8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4985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A04C7A-3EFE-47FA-B899-6CEA210E6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942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0E67D6-10C3-4D78-9A49-F458292DBE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9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88BF-C380-48F5-B583-1F4D88854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016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27DE70-B2AE-4FB7-AD14-D2B166A55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6082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7A50B1-8002-4A1B-BA24-7CE105024A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383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D8F29D-D40A-4291-923C-FDD0254488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6150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D9F3EB9-57C4-4CA2-9EDB-BEADACD42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60566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423BDE3-DEFA-4FEE-825F-DE06F28C50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8347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4C43F0-C61A-4CAB-B1CF-3E9411B4C9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08534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8EEE4B-DF44-4CFA-B9B3-AB58BF6B43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67899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C6684B-4D05-40F7-A609-3ACF2C011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90585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7CC4E2-9866-4CEE-9866-737197EE52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816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173C4F-9CDD-4C86-B2BB-097BE8C0B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071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14DC2-8F12-4CE0-BB3A-64015D6DE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968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1405CA-3B8E-4264-898A-404372BFF3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82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0DD89B-A6C1-4050-9EE0-2B3D0FC75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228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25498A-4CDD-4600-8DAC-986311A28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523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F4CA45-85A5-4860-AD01-95987C14C8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92487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3BC043-E723-4BE4-8597-4C0B18CA88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57496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FC696E-CF0E-4F94-A7DD-58DF21A65A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8903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0A3FEF-2DFB-41D5-B9FA-377855B10A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1153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586E60-D0FB-4F27-BE9B-66D3C26C80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767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8720A68-4361-44A0-9A34-94DB0B502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9168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6D9220-AFD8-463D-A714-15E1528F3E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EB89B-9260-49AE-844D-4665E9C14A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17851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DDEC2B-A3C6-435C-A3C7-BA60CF8CC9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00078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43AB74-E4CB-4841-8A29-57EBF7272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44408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CF891B8-7B89-4F40-98C4-6A881BCEF8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1890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F9206D-EC74-4B3C-810D-CB6D0BF79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85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153545-444E-4517-A4DE-0A8954F12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7444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B5E659-FB8C-4C68-A5E7-AEBF59B77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2327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50DCCC-063C-48F6-8EDE-74AAF58E7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08527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DCB9D8-B9A3-4AC7-98CD-72825D574A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30350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B62DA5C-5200-4565-88EC-28476AE7BC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7235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CC1E5CE-46DA-4AD1-AB44-43510FB6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37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4F9F5F0F-02E2-4463-BB4D-A8BE153526D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89235130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B01F0F1-8B4D-48BA-B289-A15B00B8D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4532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B865F7-06D5-43F3-84AD-0557F2BCC6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1629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4B886E-70E0-43BA-9E1D-E4A1DEAE16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415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D134AC-0404-40C2-B54F-10A5E70ADD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84702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ECA11F-3449-4703-8FB2-0E9A57D1CF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90630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B99A13-B32B-44D3-95A1-B59C3B4347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86606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47C5C18-52D0-4091-96FD-BC67C861C6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0613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A2705A-F901-4ECC-BF20-D05F747352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71054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E6BF71-FB69-4ECC-8132-BD15FBAE21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6137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4CDF7A-212C-483A-8989-00BAE65D5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058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F2A94960-DDED-4608-9599-0BD1139B87B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6407119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656EF01-B83A-4E15-80D7-F1167E500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7702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32B1BA-8444-467C-9236-B7DD93E979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8123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CF4AC1-6653-4C81-9DAB-62C481491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2579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2B71F8-E2CF-47F4-9B31-9758ACE909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56649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33D2F1-4B60-4A4D-BD3A-F06297B4E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3464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190CE0-2A7A-4E68-8429-9ABBB0243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54253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8926B74-D01D-40A6-A124-1CCCC268BD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25923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AEABA0-3DC3-42B4-B813-7D913D7F1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1153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401A75-9868-4F04-BDE6-F04E951513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14906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5EA47A-8611-45F8-A245-BD10D336B3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764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D3F58A0F-99B1-4488-BE4B-57CA9E6E81E2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8539399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F67677-4C1F-440B-833E-C5A5FA99F7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9827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CC79335-063F-4817-859A-50E6C96095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5404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08BEA5-16A8-4CE9-BFF2-0E3CD9C96C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16156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3075CF3-D19A-4DA8-BBFD-CAFA6B8C27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73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A58B13-3083-4795-91F5-CC7ED9DC87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8708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3DABC-18BC-490E-B367-6284FC812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5300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719F4C-7E1F-4D5F-AF97-6CC0ECF0CE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801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DBEEB4-684F-41AC-9FCF-FFEE90F1A1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5816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614CF4-A531-4DE4-93D0-5EE1125FDB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52254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F29771-8E18-4FA2-ADE4-AC382E95B5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75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589B277D-1D2F-41BA-A3FA-FA2384BE5BC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640486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219FD5-B40E-449E-8345-3A5418E5C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39509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360225-966A-4489-A4FC-814D5D891A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833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1D1BA8-A158-46A3-917A-45577FB5A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2300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C989C7F-3DB3-4135-B2BD-A9454B417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01344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D90A2F-AB3A-4721-A4D9-8E6B1A63D7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07067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B27265-3C06-4973-A34D-FB05B3A4E6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09497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0E2A2B0-714A-4A95-9E6D-561D42B672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61838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BF487F-0B98-43DE-BF97-CAE028BE3E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3525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FDC930-0E88-4BB2-A079-4E6A525E42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64490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7639CA-745F-46D7-A67F-C85EF5E8D9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2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A6D03E01-7F34-44C8-8570-779D4D1FE5E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70237647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61D3F9-60E8-4390-A5AD-27A294441A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53468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AD3C39-B764-4AF6-81A3-05718E4497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2359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DBCB54-5E16-43A8-86B2-10D597676E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59325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5AE4AF-27E2-4B1C-93F7-8143A1A7CE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13523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9A75D3-EE04-4B50-9FCE-BB3FB28556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6599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B8C1B3-B783-4135-93AC-3A4875C907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28305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3CB89C-3ECB-4E59-A059-D4E59B9E9B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5370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C513EF9-4FB7-4EE0-A3DB-0F74767D88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5369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9AD661-FAF9-4F4D-8466-ECE3E2F08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01144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2CF2B0-4A89-43D8-946C-7051E778DB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19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F68F6363-FA7E-46A5-83A5-C9EA3A289C4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65266364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9E01F7-4A62-4135-B02F-FA70755DE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555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4F70C1-9EC9-4008-9DE7-9182C7430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5737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108982-766D-4CC3-B8EE-2C91623BC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5026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8E99A43-9941-47F8-B963-3877ED0690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5003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E1D4E7-ACF5-4956-8073-FDE5DBCAB3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94392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3365B8-5EA0-45B3-BAB6-0F752F9122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12581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C12E88-24C4-4134-BFCE-BFAEAE5F6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97765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5BBC37-BB6E-41CF-BA3D-8175BBAD9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60782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F75353-FAF5-4069-BDF7-A5D13FDBE8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38518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318796D-D72A-4A8F-81F2-6FD2504C7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66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2C387-0F45-4DBD-86C0-158D246BB7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778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193B4591-9557-4F45-A30F-0B94697C131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3131054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4FA473-4288-446E-945D-001AC100B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5549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30481D-0F05-4EF9-9F62-B8F6522352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3232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5CEB94-4AA4-4C7E-9E23-F30508986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17916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E12E0E-51EE-4863-A190-A29C6039E7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29344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43FB8-FF44-463D-B1FA-78DE23A41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1801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D4330A-C49A-455C-923E-59D6F75A33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2962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C6F883-17EC-4E3B-A5B1-5BF156B733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94807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FED2084-89AA-4C32-AEBA-A010DB088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05329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C69F96-06FF-4C3A-8929-E8ED21DD0A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6005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BC809A-F712-442A-9024-948D006664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C208670B-2FC5-4E41-A84D-FDDF21C351B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852046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533819-817F-4447-BA93-E0EAEA1B0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5338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2DDCBA-B4DC-4418-B9F9-4910C8DDE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56559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16C6C0-51C2-4C18-96C2-7E7CB657B6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01217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4D3ACA-ABCE-4D7F-93F3-35D42448A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20067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B2E0DE-70A6-4C02-AF00-F58948FA0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3617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D409ED-E05B-45C7-B989-E8D06C9F87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8523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6DE1C7-3987-495D-9B42-EB7D90FED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10730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ACFBB33-AF64-462C-85E3-C605EF5602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92116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AFA14B-1109-4898-8D2B-1AA3B3AA7F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55700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2931F4-04D2-4925-B9AA-CA09711992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44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7527D9F7-1B93-4ADB-9905-AACB27FF56F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8450969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07777F-C52B-43ED-BA52-F5B1035B7C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4172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E6473-0CDC-4695-A98B-A9155374B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6323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BC3117-2812-4771-AB77-9350C6628C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19375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5D91F3-E1B0-4F9D-BF64-C6F9040F91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15494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5A4E96-7A6F-4380-88D0-818A4BBCA1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87008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04B595A-E6E1-4BDB-938C-6B0CA1D1D1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51115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6A7CCC7-6395-49F0-A4CE-8B2DE3E2CB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95085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998CC3-3DB0-4FA0-B4B0-E7A34DC1DD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30167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F1951D-697A-4933-9492-3E488C8F68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7736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BF6BD5-3880-4436-BFCC-FEDC53977A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06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58A59675-A8F2-484E-8E02-83445E0280F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3530455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8895D7-C217-462E-B593-002A370679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0839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B2FD015-0D54-4F25-B0AF-2E45770FFC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1551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96E3DF-39D9-4F30-BBC7-87320DCDF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83029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C94AA5-2CE5-497B-86B5-D8CCFDC88E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06641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C6620-4583-4339-BC14-386E9BED92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239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429A3A-D57A-4AF7-9AAE-C39FA0AAB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3364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44335B-53A6-484C-838B-532DBF282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91060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B971D1-78EA-40E2-816B-306F064F7A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51987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C70602-319C-4980-B64F-B67218F847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79670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BF9EA9-8D68-4206-94BD-5EA7E081A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486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D4F4D53E-F625-42F5-83F5-BA3CA6261E1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45436966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98D1FB-A72D-4EC8-A67B-36D5C7F47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72198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87A4FF-2F02-47EA-BC30-42F912AB91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0053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CC20CDB-5034-4A05-8665-9444F3639B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9130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4231EE9-B94B-45D4-B0EA-5CBB4BB5F4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22417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CDC21FF-90FF-4325-9C60-012EB2D7C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55804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CFA9840-5FEE-4B0A-BA49-389B3B1A2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3517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8858983-2606-4370-B1E8-F099D86559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9502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686B9B-0587-4C68-82FB-4F3D9ED48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91563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7664F0-89A7-40B4-B43A-4B308CC203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14152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CCF6310-D943-4D25-A6A9-DD532F886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486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EF5D4-CC3F-4997-9ACF-D7C1DD7736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25003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458304-C298-4F6A-A969-44CC354325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88783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85C7BF-6FE8-4133-8015-B3565C69C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42885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C23F3F-83EC-4815-B7B1-C0D38EDE14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04837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560331-DDD3-4EE3-A39C-7674255E8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60278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967A2D7-CEAB-4DF7-B901-D61BB644C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63630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C873E3-1FE9-4D08-BC56-776A565F8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44864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FB5F40-8E4C-44D8-B0BF-140BE807A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1795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F0EAA2-0B94-49E2-B844-FAB7CB4A06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5236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8E3845-A6DE-491F-89C0-9E093C98C6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33209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77FB3-1C48-40D8-AD5E-703ECBDFD7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764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8EE73-E325-4016-96FE-BF3D25F6D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3846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BB63BD4-7379-40D7-90F5-6F70DA886F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907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06EAF53-B8EB-44A1-B430-EADEE2F90E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0437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49B8DC-B63D-4BB0-A015-0F486B100E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773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534B52-14ED-4466-AE73-B40501D8F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72682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59E0B6-AC60-4BB3-AF98-26EE7D838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13761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1C5884-47DE-49BA-8DC0-83C8D3B7B8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45055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815982-FE48-4FD0-AD99-6F5B08A515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73685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E7038BC-C6C4-486E-B39F-5E6C727E35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36977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E7C4ED-8141-49D3-AC94-10511A39F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10270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0B4F19-3039-46CA-8DAE-62E73C8AD2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447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2F938-F6A5-44D5-9955-B42DC0DECD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6101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0A5CE68-72DC-4182-BE4F-28A662CF10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0858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FF1E65-3E16-4922-8629-D73CF01F1C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7756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5BCAD4-998A-4E37-BD5B-02F923420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84694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289110D-3503-4D46-B838-6F22508797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989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EE2ECF-69EB-4EE8-B434-1D3251CEB3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63570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C825FD-A5F3-4856-AE89-6A288C7AD3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83879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A2CD9-2DB3-4806-9C76-1FF9D62E05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47890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231439-4D9C-4A51-A30F-D5116DC09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78381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B0E17B-508D-4F01-9905-F450CD7986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7465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6458E9-6F53-44FD-85E4-61BAF8446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0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9FD4F-2BD6-4930-9029-E6DFE9224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85004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61527C-E79D-4F52-98E9-640EDF57F8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11548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C956C5-2E20-44E4-8708-419DD7179C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25483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1B9E74-04AE-4D35-B03E-AE38B9416E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86194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03AB61-A883-406A-86BE-BB2B939A4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184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10FF19-A1FD-42FA-8939-199970801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44447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42F6D1-D2F7-477B-8A02-B01755E2D4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2677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A5F737-DCF5-4C99-9FE6-DAD6A19BE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95650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D09462-5A59-4808-827C-C49B985968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24941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C08C995-D8E3-4FE5-8B78-C67E45AB1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45897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9969291-9B0A-4F37-B6FD-DE80E2ACDC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121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86EEB-3146-4043-9260-6C456C4D6E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0210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BD7525-A8F2-4AF5-A838-CC2147890B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8659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E4E903-9D42-413F-994D-3C57769115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81045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AA1A75-C20E-4EFF-B2E5-68987A885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2052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B9DE4A9-B8C7-426C-94B1-ED7D3AA5E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07429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8FDEFE-84FF-453D-9EE7-5AE1C24871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37193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9BEF5D-91C6-4A69-BE23-3F605E1CDC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13419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A6C77A-8796-4ECA-B211-165F9AC8C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78888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8DE17C-5308-446A-A268-30DE9C64E0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36607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7331BA-BE73-47E2-9E76-F6F43D1991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4139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F39207D-2FE7-4D0D-A78A-6088CACCEE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5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7E30C-D7D7-40A2-9596-D17D47C8CD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932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D0CE8-C58C-4F7B-B84F-674E7FE11D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11605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BBDD92-1668-4E74-918E-B284497906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9669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E1900B-EFDB-4C67-873A-5E761EF4DB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4100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5DE473-EC48-49D0-AE7A-B9263E8B6E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52490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2FEDDF-702A-4F36-8D67-CDD588061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541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E85011-C205-4FFD-B3C0-F28DE7FF99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6901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4F88D11-E0AC-4153-9963-52A45A2CF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71532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BE5B31-222E-4F89-A652-882F9876F9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22024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7B608A-C4D0-45C0-B069-5FE5D552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96192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E4F347-B1DE-4463-BF93-0CED3CE88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12221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B2D66C-F288-43B6-95C2-5A8F4EE941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313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5D027C-3448-4F49-B114-45694C8C20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38256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C16C23-20DB-44CF-8BAE-0367E69C33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3177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11104C-2D0D-45D3-B7AB-59266F67E0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34858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8F9666-FAB1-4073-9B02-C3C0234BE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9651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E64FAA-8573-415B-9A06-9019E56084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75738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B9B04E-726A-4AE3-9A33-CA8637B673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2569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820DCE-4DB6-4D2C-96C4-68AB785BB2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7709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619864-5A2A-47D2-9AEB-DF81C8A7C8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7758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C2E945-0EE1-42C7-95E7-8802217380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76560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42237D42-A9E3-4885-80A3-F35072EC0FAA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728476298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6CFC7935-AFF6-469D-A4F2-66F0AAF02918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257561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D9959-CF0A-4FE1-93BA-CAC25AFFE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2774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E8FB89D7-391E-463B-8A5A-491C4D71791A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497337946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EEC19B9B-2369-47D7-8DAB-FF07DD7822CF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700623917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44019AC5-8D2C-4530-8592-D908F37B4F6E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69943550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EBAED097-0835-4053-A6FB-4A0EB3CA16D2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227766973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D4ECAEFC-940B-4A11-BA82-6AAFF1BA748F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63525058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73269644-0402-4717-9E96-3DF62689BCF8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211626127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EE8E6EDB-FA83-4C6D-AE97-711F7871CC12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19769051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B78756E5-C46A-4A5A-BE45-294ABE5B813E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846233665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3238" y="76200"/>
            <a:ext cx="2081212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6091238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CAD5BC8C-2C52-49C2-BCAD-89A6ECA2B3BA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57055634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FDD8CE-66B7-4DBE-BD4C-A05F912EE909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381484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582A8-400E-491C-8A99-DB9630D8D9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90156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2A83053-70AE-4494-B646-C5FA04F9001D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315318953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AEDB79-D518-4CED-BC42-FD566B422C3C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59051252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DDC8DA-528E-4B7E-81FA-64F258D06CCD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23146069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BF8677B-5D74-4033-B7DC-44425EF9F9B8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06594861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18CE34-5342-4D9D-AC7A-F73433EBB932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58969011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0C03D4-FE26-4EAE-B186-CDC9D994BD0C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64865634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6B6DD7-EE65-42E4-9F18-236ADF112DBB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63163005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9D93F7-1C55-4F72-B069-D4AFDDFF7127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12213732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12DDCD-1BE1-43FB-894F-204C69F0472A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940708194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3238" y="76200"/>
            <a:ext cx="2081212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6091238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777552-9B02-48D3-8C88-3860CF3C4330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742045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99197-AB05-4765-B2C8-9454B658A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42101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043E2E4-7401-444E-B06E-5F7E021FEDA6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98078595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C921107-7D15-487F-A1ED-8B1D7F0D98E7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64539383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50B40D-E44E-4F95-A36D-394BBEC015DD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98384582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EAF4C6-EB2B-4A51-B9F1-D59CB3831775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25895428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F45CCA-1128-4213-912C-B0E31FFC22A6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83818491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C05E8FD-76C5-4E0E-A3EC-4D6B59AD1AE9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97533340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7C2489-573E-4E12-ABD2-B7FEDC05301E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81545769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F09A4-6581-48C4-8CF7-F2E9164E4AE1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87197643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B80089C-1B79-4D48-A714-E48929B99B49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65575964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B41D04-6432-4A40-8A14-3125E67309AE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679393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A1F7F-087E-4E84-9798-1D031A9550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44415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3238" y="76200"/>
            <a:ext cx="2081212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6091238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64C786-4BA3-46ED-AFE7-5D244A33D57F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324280187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A16E2786-F2C9-43F4-BE1E-32F3F1469240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025732061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C423D0A1-3F07-42E6-AFF7-309D69A8161B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15411103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4B71CB92-BDC0-44AB-83A2-F5C9696A2F24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407204390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1135B863-A1DA-4551-AEE2-0AD6E298E7C4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660626550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5E36CE82-8AAE-4217-B1E5-04D5D65B186B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164706886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14677312-4913-4828-9F68-0C8DF30FFBA7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005054075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CE90FAE7-6C6C-40D4-88AE-4515575848E6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108813688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1CCCBB3D-EEBE-48DD-B9F2-D60AB60D4BFF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61306112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6C47F540-F58E-42E6-99FA-66BE91EDA69F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5567778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DDD2B-4207-42E4-B437-A52B856F91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93244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4DC9C366-A2B4-4C8F-A6A4-C63421CDC533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575102980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3238" y="76200"/>
            <a:ext cx="2081212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6091238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E3355601-5F2B-4905-9E44-BC818D51A692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943116502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07720AD7-36B7-4FF2-BF7D-8E97CA3AC288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449700875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709A62A3-3DC1-486C-A077-D3D8F84070D0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11949072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7A9A9F8F-A108-4D7E-9047-E8C819DC1AA1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451064332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A530A408-100B-4FB8-A743-3C1C8BEF7D0D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139928238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3CD47FAD-211F-4250-9F62-783B525919FE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639360647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DCCBE2E1-7181-47A3-AAEF-55DC4DB2E341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562967806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2AC1FDA6-5D47-41D9-843E-2A860BAC10A1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570270058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8813065D-EC0F-48D4-87C0-A86503008EBA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1466325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FA1F2-3740-4CA1-B52B-96BCCCCFCD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72207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EB299C10-D6FE-4C55-AFBE-4581BACB1DB2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288094073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969A5048-8FE3-49E5-A2E1-2DFB731BFC5E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822166753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3238" y="76200"/>
            <a:ext cx="2081212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6091238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99FD9C0A-2DF4-4C83-BB06-AB7A7F01F75C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558467060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D9CCB976-97F1-4A6A-B126-B91689F5A51E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03338374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A011A385-EA7D-4D72-AC68-2AC2856CE9AF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791652366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709DF0BE-52CD-448C-88C2-06DCC27103B5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077586294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8225" y="1066800"/>
            <a:ext cx="4086225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132A9673-2B88-4C23-99F2-9A3D32D993A8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540911191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FA55BA3C-8DD8-4172-B7D7-9906EEA36C43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955800036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659FE19C-B06C-44E4-B53C-C242F4AD6223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791118078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5C8F841E-1EB8-4FCE-973B-A8B60672DB4A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279458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18011-9D10-4000-9805-995D002CF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5072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EFCFF16A-194B-4B2D-9298-24CDC109440D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800296957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84CE1694-A486-43B1-9BF6-790293D20FC5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41198451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FF5CED4D-D2BD-4CFF-9A7E-76A55AE862E6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115849657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3238" y="76200"/>
            <a:ext cx="2081212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6091238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Page </a:t>
            </a:r>
            <a:fld id="{F5C93A19-3944-4CB4-9F93-A453297B6529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555830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5DF5D-F01D-4BEB-8B38-E6A05ACE3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6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5EDBE-55BB-4B99-830D-D544DB753E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37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3628E4-9CD8-4764-AC2B-4D2FCD5F9F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612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F4CCB-2F98-4269-9C1C-77ED72A7F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051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6F39AA-48B5-45EE-8068-61ECCF5560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10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02273-2B63-4EE5-8797-B40673EAC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313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2C354-6232-4B95-A6B4-B1BFE88162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776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2DCBE-5D94-4B04-A629-ADA948C5ED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850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46026-CE14-49A0-90B5-DD7B57F12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872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FD31-6748-4A4A-AC14-020B0FAE14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78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AABE3-663A-4979-83BE-785BFC62C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554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A787F-E5B9-4835-91BB-A7D35A538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52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26FE6-AD3F-4586-A59A-53E10EF205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15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7F473-2035-4BFE-8B5D-E617432330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115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6E7B6-0E04-4734-A80F-BC0351357E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899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DAD94-7F48-4A33-A418-7C40855B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035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819A7-4487-4C6A-9566-59FDDB95B3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419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94F5D-79C9-4707-AD24-8C2EF6559E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760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AD721-CBA6-44E8-9A50-E351C78E9E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705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67369-2A2A-4219-9EAC-0729255E58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088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CCF11-93F6-405A-9120-49F3F624C1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61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E4566-7D64-4609-9ED7-413AFFA6E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234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0AEC10-3908-4CAB-89A5-FCB1E40E6F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1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5D7BF-0961-4BA0-B4FD-66DD884F39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694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13BA8-4399-47AB-BAE0-5F4D0D7F53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976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39CD6B-E4B9-4943-9E86-522E644637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576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C48FB-136A-40F3-A8FD-8043733B8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9749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C4769-9D9B-4639-A0C9-96D73B9798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16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C26B7-37D7-4D10-9999-6902198AB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082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B142B-BA65-479F-B945-16F7DEA167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610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7376E-BAE4-4C9B-B15E-1CF95765B6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9640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3F9A6-DF26-41AF-AEF9-E5B37299C4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067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A12F8-6A0F-4B1D-8A02-694851EFA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575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F65541-79C5-4D0C-92FB-1A008C143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6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A57D4-4E48-4693-B542-52B096075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9923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0325B6-C71B-48EE-BFEC-7EAA6D1CFD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6509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983E9A-CFD6-4E20-84C9-ED853FEAD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423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BA6835-139F-46B7-BC8D-8F1B51E5E9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99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38F99B-68AF-48BD-82E5-11E46739C4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084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AF4062-A25A-4BE3-8B36-7B3695FB5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7150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139C96-CC63-4519-8ED6-37370E25E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11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4C52C-266C-4D3C-8741-D773335B2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627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45D539-768D-405B-BB76-5CD17B492A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3760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EFD9A7-83AB-4BDD-9A72-98AE5AE27E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906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CF6F1B-1F10-492B-9491-54EB01360F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315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9.xml"/><Relationship Id="rId6" Type="http://schemas.openxmlformats.org/officeDocument/2006/relationships/slideLayout" Target="../slideLayouts/slideLayout314.xml"/><Relationship Id="rId11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312.xml"/><Relationship Id="rId9" Type="http://schemas.openxmlformats.org/officeDocument/2006/relationships/slideLayout" Target="../slideLayouts/slideLayout3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0" Type="http://schemas.openxmlformats.org/officeDocument/2006/relationships/slideLayout" Target="../slideLayouts/slideLayout329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48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42.xml"/><Relationship Id="rId6" Type="http://schemas.openxmlformats.org/officeDocument/2006/relationships/slideLayout" Target="../slideLayouts/slideLayout347.xml"/><Relationship Id="rId11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45.xml"/><Relationship Id="rId9" Type="http://schemas.openxmlformats.org/officeDocument/2006/relationships/slideLayout" Target="../slideLayouts/slideLayout350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0.xml"/><Relationship Id="rId3" Type="http://schemas.openxmlformats.org/officeDocument/2006/relationships/slideLayout" Target="../slideLayouts/slideLayout355.xml"/><Relationship Id="rId7" Type="http://schemas.openxmlformats.org/officeDocument/2006/relationships/slideLayout" Target="../slideLayouts/slideLayout359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54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Relationship Id="rId11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57.xml"/><Relationship Id="rId10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70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65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73.xml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2.xml"/><Relationship Id="rId3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81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6.xml"/><Relationship Id="rId1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80.xml"/><Relationship Id="rId11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83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3.xml"/><Relationship Id="rId3" Type="http://schemas.openxmlformats.org/officeDocument/2006/relationships/slideLayout" Target="../slideLayouts/slideLayout388.xml"/><Relationship Id="rId7" Type="http://schemas.openxmlformats.org/officeDocument/2006/relationships/slideLayout" Target="../slideLayouts/slideLayout392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7.xml"/><Relationship Id="rId1" Type="http://schemas.openxmlformats.org/officeDocument/2006/relationships/slideLayout" Target="../slideLayouts/slideLayout386.xml"/><Relationship Id="rId6" Type="http://schemas.openxmlformats.org/officeDocument/2006/relationships/slideLayout" Target="../slideLayouts/slideLayout391.xml"/><Relationship Id="rId11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90.xml"/><Relationship Id="rId10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89.xml"/><Relationship Id="rId9" Type="http://schemas.openxmlformats.org/officeDocument/2006/relationships/slideLayout" Target="../slideLayouts/slideLayout394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4.xml"/><Relationship Id="rId3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403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7.xml"/><Relationship Id="rId5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5.xml"/><Relationship Id="rId3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414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9.xml"/><Relationship Id="rId1" Type="http://schemas.openxmlformats.org/officeDocument/2006/relationships/slideLayout" Target="../slideLayouts/slideLayout408.xml"/><Relationship Id="rId6" Type="http://schemas.openxmlformats.org/officeDocument/2006/relationships/slideLayout" Target="../slideLayouts/slideLayout413.xml"/><Relationship Id="rId11" Type="http://schemas.openxmlformats.org/officeDocument/2006/relationships/slideLayout" Target="../slideLayouts/slideLayout418.xml"/><Relationship Id="rId5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417.xml"/><Relationship Id="rId4" Type="http://schemas.openxmlformats.org/officeDocument/2006/relationships/slideLayout" Target="../slideLayouts/slideLayout411.xml"/><Relationship Id="rId9" Type="http://schemas.openxmlformats.org/officeDocument/2006/relationships/slideLayout" Target="../slideLayouts/slideLayout416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6.xml"/><Relationship Id="rId3" Type="http://schemas.openxmlformats.org/officeDocument/2006/relationships/slideLayout" Target="../slideLayouts/slideLayout421.xml"/><Relationship Id="rId7" Type="http://schemas.openxmlformats.org/officeDocument/2006/relationships/slideLayout" Target="../slideLayouts/slideLayout425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9.xml"/><Relationship Id="rId6" Type="http://schemas.openxmlformats.org/officeDocument/2006/relationships/slideLayout" Target="../slideLayouts/slideLayout424.xml"/><Relationship Id="rId11" Type="http://schemas.openxmlformats.org/officeDocument/2006/relationships/slideLayout" Target="../slideLayouts/slideLayout429.xml"/><Relationship Id="rId5" Type="http://schemas.openxmlformats.org/officeDocument/2006/relationships/slideLayout" Target="../slideLayouts/slideLayout423.xml"/><Relationship Id="rId10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22.xml"/><Relationship Id="rId9" Type="http://schemas.openxmlformats.org/officeDocument/2006/relationships/slideLayout" Target="../slideLayouts/slideLayout4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2.xml"/><Relationship Id="rId7" Type="http://schemas.openxmlformats.org/officeDocument/2006/relationships/slideLayout" Target="../slideLayouts/slideLayout436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31.xml"/><Relationship Id="rId1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40.xml"/><Relationship Id="rId5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39.xml"/><Relationship Id="rId4" Type="http://schemas.openxmlformats.org/officeDocument/2006/relationships/slideLayout" Target="../slideLayouts/slideLayout433.xml"/><Relationship Id="rId9" Type="http://schemas.openxmlformats.org/officeDocument/2006/relationships/slideLayout" Target="../slideLayouts/slideLayout438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3.xml"/><Relationship Id="rId7" Type="http://schemas.openxmlformats.org/officeDocument/2006/relationships/slideLayout" Target="../slideLayouts/slideLayout447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42.xml"/><Relationship Id="rId1" Type="http://schemas.openxmlformats.org/officeDocument/2006/relationships/slideLayout" Target="../slideLayouts/slideLayout441.xml"/><Relationship Id="rId6" Type="http://schemas.openxmlformats.org/officeDocument/2006/relationships/slideLayout" Target="../slideLayouts/slideLayout446.xml"/><Relationship Id="rId11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45.xml"/><Relationship Id="rId10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44.xml"/><Relationship Id="rId9" Type="http://schemas.openxmlformats.org/officeDocument/2006/relationships/slideLayout" Target="../slideLayouts/slideLayout449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58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53.xml"/><Relationship Id="rId1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62.xml"/><Relationship Id="rId5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61.xml"/><Relationship Id="rId4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60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69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64.xml"/><Relationship Id="rId1" Type="http://schemas.openxmlformats.org/officeDocument/2006/relationships/slideLayout" Target="../slideLayouts/slideLayout463.xml"/><Relationship Id="rId6" Type="http://schemas.openxmlformats.org/officeDocument/2006/relationships/slideLayout" Target="../slideLayouts/slideLayout468.xml"/><Relationship Id="rId11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67.xml"/><Relationship Id="rId10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66.xml"/><Relationship Id="rId9" Type="http://schemas.openxmlformats.org/officeDocument/2006/relationships/slideLayout" Target="../slideLayouts/slideLayout471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76.xml"/><Relationship Id="rId7" Type="http://schemas.openxmlformats.org/officeDocument/2006/relationships/slideLayout" Target="../slideLayouts/slideLayout480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75.xml"/><Relationship Id="rId1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9.xml"/><Relationship Id="rId11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78.xml"/><Relationship Id="rId10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77.xml"/><Relationship Id="rId9" Type="http://schemas.openxmlformats.org/officeDocument/2006/relationships/slideLayout" Target="../slideLayouts/slideLayout482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2.xml"/><Relationship Id="rId3" Type="http://schemas.openxmlformats.org/officeDocument/2006/relationships/slideLayout" Target="../slideLayouts/slideLayout487.xml"/><Relationship Id="rId7" Type="http://schemas.openxmlformats.org/officeDocument/2006/relationships/slideLayout" Target="../slideLayouts/slideLayout491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86.xml"/><Relationship Id="rId1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93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3.xml"/><Relationship Id="rId3" Type="http://schemas.openxmlformats.org/officeDocument/2006/relationships/slideLayout" Target="../slideLayouts/slideLayout498.xml"/><Relationship Id="rId7" Type="http://schemas.openxmlformats.org/officeDocument/2006/relationships/slideLayout" Target="../slideLayouts/slideLayout502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7.xml"/><Relationship Id="rId1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501.xml"/><Relationship Id="rId11" Type="http://schemas.openxmlformats.org/officeDocument/2006/relationships/slideLayout" Target="../slideLayouts/slideLayout506.xml"/><Relationship Id="rId5" Type="http://schemas.openxmlformats.org/officeDocument/2006/relationships/slideLayout" Target="../slideLayouts/slideLayout500.xml"/><Relationship Id="rId10" Type="http://schemas.openxmlformats.org/officeDocument/2006/relationships/slideLayout" Target="../slideLayouts/slideLayout505.xml"/><Relationship Id="rId4" Type="http://schemas.openxmlformats.org/officeDocument/2006/relationships/slideLayout" Target="../slideLayouts/slideLayout499.xml"/><Relationship Id="rId9" Type="http://schemas.openxmlformats.org/officeDocument/2006/relationships/slideLayout" Target="../slideLayouts/slideLayout504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513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8.xml"/><Relationship Id="rId1" Type="http://schemas.openxmlformats.org/officeDocument/2006/relationships/slideLayout" Target="../slideLayouts/slideLayout507.xml"/><Relationship Id="rId6" Type="http://schemas.openxmlformats.org/officeDocument/2006/relationships/slideLayout" Target="../slideLayouts/slideLayout512.xml"/><Relationship Id="rId11" Type="http://schemas.openxmlformats.org/officeDocument/2006/relationships/slideLayout" Target="../slideLayouts/slideLayout517.xml"/><Relationship Id="rId5" Type="http://schemas.openxmlformats.org/officeDocument/2006/relationships/slideLayout" Target="../slideLayouts/slideLayout511.xml"/><Relationship Id="rId10" Type="http://schemas.openxmlformats.org/officeDocument/2006/relationships/slideLayout" Target="../slideLayouts/slideLayout516.xml"/><Relationship Id="rId4" Type="http://schemas.openxmlformats.org/officeDocument/2006/relationships/slideLayout" Target="../slideLayouts/slideLayout510.xml"/><Relationship Id="rId9" Type="http://schemas.openxmlformats.org/officeDocument/2006/relationships/slideLayout" Target="../slideLayouts/slideLayout515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5.xml"/><Relationship Id="rId3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24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19.xml"/><Relationship Id="rId1" Type="http://schemas.openxmlformats.org/officeDocument/2006/relationships/slideLayout" Target="../slideLayouts/slideLayout518.xml"/><Relationship Id="rId6" Type="http://schemas.openxmlformats.org/officeDocument/2006/relationships/slideLayout" Target="../slideLayouts/slideLayout523.xml"/><Relationship Id="rId11" Type="http://schemas.openxmlformats.org/officeDocument/2006/relationships/slideLayout" Target="../slideLayouts/slideLayout528.xml"/><Relationship Id="rId5" Type="http://schemas.openxmlformats.org/officeDocument/2006/relationships/slideLayout" Target="../slideLayouts/slideLayout522.xml"/><Relationship Id="rId10" Type="http://schemas.openxmlformats.org/officeDocument/2006/relationships/slideLayout" Target="../slideLayouts/slideLayout527.xml"/><Relationship Id="rId4" Type="http://schemas.openxmlformats.org/officeDocument/2006/relationships/slideLayout" Target="../slideLayouts/slideLayout521.xml"/><Relationship Id="rId9" Type="http://schemas.openxmlformats.org/officeDocument/2006/relationships/slideLayout" Target="../slideLayouts/slideLayout526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6.xml"/><Relationship Id="rId3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535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9.xml"/><Relationship Id="rId6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3.xml"/><Relationship Id="rId10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2.xml"/><Relationship Id="rId9" Type="http://schemas.openxmlformats.org/officeDocument/2006/relationships/slideLayout" Target="../slideLayouts/slideLayout5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7.xml"/><Relationship Id="rId3" Type="http://schemas.openxmlformats.org/officeDocument/2006/relationships/slideLayout" Target="../slideLayouts/slideLayout542.xml"/><Relationship Id="rId7" Type="http://schemas.openxmlformats.org/officeDocument/2006/relationships/slideLayout" Target="../slideLayouts/slideLayout546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41.xml"/><Relationship Id="rId1" Type="http://schemas.openxmlformats.org/officeDocument/2006/relationships/slideLayout" Target="../slideLayouts/slideLayout540.xml"/><Relationship Id="rId6" Type="http://schemas.openxmlformats.org/officeDocument/2006/relationships/slideLayout" Target="../slideLayouts/slideLayout545.xml"/><Relationship Id="rId11" Type="http://schemas.openxmlformats.org/officeDocument/2006/relationships/slideLayout" Target="../slideLayouts/slideLayout550.xml"/><Relationship Id="rId5" Type="http://schemas.openxmlformats.org/officeDocument/2006/relationships/slideLayout" Target="../slideLayouts/slideLayout544.xml"/><Relationship Id="rId10" Type="http://schemas.openxmlformats.org/officeDocument/2006/relationships/slideLayout" Target="../slideLayouts/slideLayout549.xml"/><Relationship Id="rId4" Type="http://schemas.openxmlformats.org/officeDocument/2006/relationships/slideLayout" Target="../slideLayouts/slideLayout543.xml"/><Relationship Id="rId9" Type="http://schemas.openxmlformats.org/officeDocument/2006/relationships/slideLayout" Target="../slideLayouts/slideLayout548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8.xml"/><Relationship Id="rId3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57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52.xml"/><Relationship Id="rId1" Type="http://schemas.openxmlformats.org/officeDocument/2006/relationships/slideLayout" Target="../slideLayouts/slideLayout551.xml"/><Relationship Id="rId6" Type="http://schemas.openxmlformats.org/officeDocument/2006/relationships/slideLayout" Target="../slideLayouts/slideLayout556.xml"/><Relationship Id="rId11" Type="http://schemas.openxmlformats.org/officeDocument/2006/relationships/slideLayout" Target="../slideLayouts/slideLayout561.xml"/><Relationship Id="rId5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60.xml"/><Relationship Id="rId4" Type="http://schemas.openxmlformats.org/officeDocument/2006/relationships/slideLayout" Target="../slideLayouts/slideLayout554.xml"/><Relationship Id="rId9" Type="http://schemas.openxmlformats.org/officeDocument/2006/relationships/slideLayout" Target="../slideLayouts/slideLayout559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9.xml"/><Relationship Id="rId3" Type="http://schemas.openxmlformats.org/officeDocument/2006/relationships/slideLayout" Target="../slideLayouts/slideLayout564.xml"/><Relationship Id="rId7" Type="http://schemas.openxmlformats.org/officeDocument/2006/relationships/slideLayout" Target="../slideLayouts/slideLayout568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63.xml"/><Relationship Id="rId1" Type="http://schemas.openxmlformats.org/officeDocument/2006/relationships/slideLayout" Target="../slideLayouts/slideLayout562.xml"/><Relationship Id="rId6" Type="http://schemas.openxmlformats.org/officeDocument/2006/relationships/slideLayout" Target="../slideLayouts/slideLayout567.xml"/><Relationship Id="rId11" Type="http://schemas.openxmlformats.org/officeDocument/2006/relationships/slideLayout" Target="../slideLayouts/slideLayout572.xml"/><Relationship Id="rId5" Type="http://schemas.openxmlformats.org/officeDocument/2006/relationships/slideLayout" Target="../slideLayouts/slideLayout566.xml"/><Relationship Id="rId10" Type="http://schemas.openxmlformats.org/officeDocument/2006/relationships/slideLayout" Target="../slideLayouts/slideLayout571.xml"/><Relationship Id="rId4" Type="http://schemas.openxmlformats.org/officeDocument/2006/relationships/slideLayout" Target="../slideLayouts/slideLayout565.xml"/><Relationship Id="rId9" Type="http://schemas.openxmlformats.org/officeDocument/2006/relationships/slideLayout" Target="../slideLayouts/slideLayout570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0.xml"/><Relationship Id="rId3" Type="http://schemas.openxmlformats.org/officeDocument/2006/relationships/slideLayout" Target="../slideLayouts/slideLayout575.xml"/><Relationship Id="rId7" Type="http://schemas.openxmlformats.org/officeDocument/2006/relationships/slideLayout" Target="../slideLayouts/slideLayout579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74.xml"/><Relationship Id="rId1" Type="http://schemas.openxmlformats.org/officeDocument/2006/relationships/slideLayout" Target="../slideLayouts/slideLayout573.xml"/><Relationship Id="rId6" Type="http://schemas.openxmlformats.org/officeDocument/2006/relationships/slideLayout" Target="../slideLayouts/slideLayout578.xml"/><Relationship Id="rId11" Type="http://schemas.openxmlformats.org/officeDocument/2006/relationships/slideLayout" Target="../slideLayouts/slideLayout583.xml"/><Relationship Id="rId5" Type="http://schemas.openxmlformats.org/officeDocument/2006/relationships/slideLayout" Target="../slideLayouts/slideLayout577.xml"/><Relationship Id="rId10" Type="http://schemas.openxmlformats.org/officeDocument/2006/relationships/slideLayout" Target="../slideLayouts/slideLayout582.xml"/><Relationship Id="rId4" Type="http://schemas.openxmlformats.org/officeDocument/2006/relationships/slideLayout" Target="../slideLayouts/slideLayout576.xml"/><Relationship Id="rId9" Type="http://schemas.openxmlformats.org/officeDocument/2006/relationships/slideLayout" Target="../slideLayouts/slideLayout58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203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2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34493400-6CE5-4820-9CF5-B1B4B0486F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90470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047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7EC244D2-A941-49A1-AA60-FB6CDF0EA5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rgbClr val="FFF9E5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149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E5A61CB-25F7-4EE5-8A53-6DEAB9747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1495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496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497" name="Isosceles Triangle 9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9251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251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99561658-45D8-49C2-A323-3CE962681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353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3540" name="Isosceles Triangle 9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93541" name="Isosceles Triangle 10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9354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354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A82E403-F48B-423D-8F7D-94D3E4123C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563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94564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456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A4C6F2C7-14C0-471B-8733-C9977C4CDE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587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588" name="Isosceles Triangle 14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9558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559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44DCD5B0-7A2C-453B-9C7B-5DDC5FB25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6611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96613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6614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05EBC068-D1B6-4E86-9E90-994F17F5E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35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97636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3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763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026EDE52-A719-4B34-99B3-CD9658B078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9866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866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5F9C9AF-ED0B-41A9-970F-C379D9ADC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rgbClr val="FFF9E5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96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A8678361-8826-4B2D-A4D9-5FB1BC049F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9687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9688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9689" name="Isosceles Triangle 9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408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239039FB-AA7A-476C-8DAF-A3B397E79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4087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8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0070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070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F99F66E4-9325-4632-84B4-277E622CD2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31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32" name="Isosceles Triangle 9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01733" name="Isosceles Triangle 10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01734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173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2171FBD5-CF5A-4327-AADA-04D809EC6E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2755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0275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275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3012C237-DEC3-4582-A409-04F86F9F96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3779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3780" name="Isosceles Triangle 14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03781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378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2E939F7D-9D46-4FAB-BD28-2AE5B10B26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03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04805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480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0DB91D12-507A-4683-8A69-FCE748CA6B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7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05828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2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583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CEBA4B08-B69F-4409-BFC0-444F60FDC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06854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685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ECC4F8C9-8601-4F16-90E0-C09B332D5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rgbClr val="FFF9E5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787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36D5EBE-C865-461B-A4D6-41622FA58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7879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80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81" name="Isosceles Triangle 9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08900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890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99DA9DAD-8AC2-4FE5-8BED-86B850F5D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3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4" name="Isosceles Triangle 9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09925" name="Isosceles Triangle 10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099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99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20C0FE00-91C9-46E4-B81C-0137E538E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510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510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31C6422A-3B8D-4268-9F8A-527B000D13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47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1094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1094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C870E2B-8C47-431B-B76A-A17802AA8F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971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972" name="Isosceles Triangle 14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11973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11974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322C0368-8B1B-4B60-A4CA-447C40A084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2995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1299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1299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8A8AB6BF-0717-49F6-9064-B156757A47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19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14020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21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1402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C53F8585-31F5-41D5-ACB2-E4B1A70ED7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1504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5450696-C2A4-4486-8679-930B509DC2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5047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48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49" name="Isosceles Triangle 9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1606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1606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938D32F1-155B-450F-A99F-348380E29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91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92" name="Isosceles Triangle 9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17093" name="Isosceles Triangle 10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17094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1709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CAF5ED62-9714-4C1B-9B49-D7829C0A96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8115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1811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1811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C639B5C4-93A1-4533-9010-55A19FE4D4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39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40" name="Isosceles Triangle 14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19141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1914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730C2602-09CD-4DE8-A39A-75C444325A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0163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20165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2016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800FFEC6-A1C9-4A67-ABFE-94637B7605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1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 bwMode="auto">
          <a:xfrm rot="5400000">
            <a:off x="419100" y="655002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76134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613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22891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altLang="x-none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98775" y="6416675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2775" y="6416675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Page </a:t>
            </a:r>
            <a:fld id="{63194471-5BB4-4E36-9B18-2BB0D636F9E8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1187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21188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118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2119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A8880747-CAD5-4D00-ACF3-C0EAFDA6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2221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575DA082-D596-40C5-B09E-A17E77F670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2215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2216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2217" name="Isosceles Triangle 9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2323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2323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EB69C6EB-62A1-487D-BEC4-52066F016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5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60" name="Isosceles Triangle 9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24261" name="Isosceles Triangle 10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2426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2426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86C39A40-72C2-4C99-AE58-D5C40D54FB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8" r:id="rId1"/>
    <p:sldLayoutId id="2147484189" r:id="rId2"/>
    <p:sldLayoutId id="2147484190" r:id="rId3"/>
    <p:sldLayoutId id="2147484191" r:id="rId4"/>
    <p:sldLayoutId id="2147484192" r:id="rId5"/>
    <p:sldLayoutId id="2147484193" r:id="rId6"/>
    <p:sldLayoutId id="2147484194" r:id="rId7"/>
    <p:sldLayoutId id="2147484195" r:id="rId8"/>
    <p:sldLayoutId id="2147484196" r:id="rId9"/>
    <p:sldLayoutId id="2147484197" r:id="rId10"/>
    <p:sldLayoutId id="2147484198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283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25284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2528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EC495708-2273-4988-AD2C-0F90EFBB4F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07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08" name="Isosceles Triangle 14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2630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2631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B73133E2-29A2-4975-A561-9502AEB41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7331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27333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27334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2DD03102-85B2-4730-8831-B98BC42177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55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x-none" altLang="x-none" sz="1800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28356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5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2835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4A222ED4-3713-4C6B-A23B-39B0A5661F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ACCC3">
            <a:alpha val="490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990600" y="76200"/>
            <a:ext cx="7943850" cy="762000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txBody>
          <a:bodyPr vert="horz" wrap="square" lIns="95783" tIns="47892" rIns="95783" bIns="47892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tr-TR" dirty="0"/>
              <a:t>Click to edit Master title style</a:t>
            </a:r>
            <a:endParaRPr lang="en-US" dirty="0"/>
          </a:p>
        </p:txBody>
      </p:sp>
      <p:sp>
        <p:nvSpPr>
          <p:cNvPr id="22937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609600" y="1066800"/>
            <a:ext cx="83248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3" tIns="47892" rIns="95783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x-none"/>
              <a:t>Click to edit Master text styles</a:t>
            </a:r>
          </a:p>
          <a:p>
            <a:pPr lvl="1"/>
            <a:r>
              <a:rPr lang="tr-TR" altLang="x-none"/>
              <a:t>Second level</a:t>
            </a:r>
          </a:p>
          <a:p>
            <a:pPr lvl="2"/>
            <a:r>
              <a:rPr lang="tr-TR" altLang="x-none"/>
              <a:t>Third level</a:t>
            </a:r>
          </a:p>
          <a:p>
            <a:pPr lvl="3"/>
            <a:r>
              <a:rPr lang="tr-TR" altLang="x-none"/>
              <a:t>Fourth level</a:t>
            </a:r>
          </a:p>
          <a:p>
            <a:pPr lvl="4"/>
            <a:r>
              <a:rPr lang="tr-TR" altLang="x-none"/>
              <a:t>Fifth level</a:t>
            </a:r>
            <a:endParaRPr lang="en-US" altLang="x-none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6629400"/>
            <a:ext cx="2133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Verdana" pitchFamily="34" charset="0"/>
                <a:ea typeface="+mn-ea"/>
              </a:defRPr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05200" y="6629400"/>
            <a:ext cx="2895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0000"/>
                </a:solidFill>
                <a:latin typeface="Verdana" pitchFamily="34" charset="0"/>
                <a:ea typeface="+mn-ea"/>
              </a:defRPr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5950" y="6629400"/>
            <a:ext cx="8382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0000"/>
                </a:solidFill>
                <a:latin typeface="Verdana" pitchFamily="-109" charset="0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D9844C53-B67D-48E6-BBD2-2A3BBB3BC6E9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9pPr>
    </p:titleStyle>
    <p:bodyStyle>
      <a:lvl1pPr marL="382588" indent="-390525" algn="l" rtl="0" eaLnBrk="0" fontAlgn="base" hangingPunct="0">
        <a:spcBef>
          <a:spcPts val="625"/>
        </a:spcBef>
        <a:spcAft>
          <a:spcPct val="0"/>
        </a:spcAft>
        <a:buClr>
          <a:srgbClr val="3B1D15"/>
        </a:buClr>
        <a:buSzPct val="60000"/>
        <a:buFont typeface="Wingdings" pitchFamily="2" charset="2"/>
        <a:buChar char="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2476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900">
          <a:solidFill>
            <a:schemeClr val="tx1"/>
          </a:solidFill>
          <a:latin typeface="+mn-lt"/>
          <a:ea typeface="+mn-ea"/>
        </a:defRPr>
      </a:lvl2pPr>
      <a:lvl3pPr marL="927100" indent="-2381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500">
          <a:solidFill>
            <a:schemeClr val="tx1"/>
          </a:solidFill>
          <a:latin typeface="+mn-lt"/>
          <a:ea typeface="+mn-ea"/>
        </a:defRPr>
      </a:lvl3pPr>
      <a:lvl4pPr marL="1147763" indent="-180975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4pPr>
      <a:lvl5pPr marL="13573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5pPr>
      <a:lvl6pPr marL="18145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6pPr>
      <a:lvl7pPr marL="22717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7pPr>
      <a:lvl8pPr marL="27289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8pPr>
      <a:lvl9pPr marL="31861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ACCC3">
            <a:alpha val="490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 rot="2315675">
            <a:off x="183007" y="1055077"/>
            <a:ext cx="1125348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rgbClr val="FFF9E5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990600" y="76200"/>
            <a:ext cx="7943850" cy="762000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txBody>
          <a:bodyPr vert="horz" wrap="square" lIns="95783" tIns="47892" rIns="95783" bIns="47892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tr-TR" dirty="0"/>
              <a:t>Click to edit Master title style</a:t>
            </a:r>
            <a:endParaRPr lang="en-US" dirty="0"/>
          </a:p>
        </p:txBody>
      </p:sp>
      <p:sp>
        <p:nvSpPr>
          <p:cNvPr id="230410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609600" y="1066800"/>
            <a:ext cx="83248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3" tIns="47892" rIns="95783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x-none"/>
              <a:t>Click to edit Master text styles</a:t>
            </a:r>
          </a:p>
          <a:p>
            <a:pPr lvl="1"/>
            <a:r>
              <a:rPr lang="tr-TR" altLang="x-none"/>
              <a:t>Second level</a:t>
            </a:r>
          </a:p>
          <a:p>
            <a:pPr lvl="2"/>
            <a:r>
              <a:rPr lang="tr-TR" altLang="x-none"/>
              <a:t>Third level</a:t>
            </a:r>
          </a:p>
          <a:p>
            <a:pPr lvl="3"/>
            <a:r>
              <a:rPr lang="tr-TR" altLang="x-none"/>
              <a:t>Fourth level</a:t>
            </a:r>
          </a:p>
          <a:p>
            <a:pPr lvl="4"/>
            <a:r>
              <a:rPr lang="tr-TR" altLang="x-none"/>
              <a:t>Fifth level</a:t>
            </a:r>
            <a:endParaRPr lang="en-US" altLang="x-none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76200" y="6629400"/>
            <a:ext cx="2133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Verdana" pitchFamily="34" charset="0"/>
                <a:ea typeface="+mn-ea"/>
              </a:defRPr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05200" y="6629400"/>
            <a:ext cx="2895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0000"/>
                </a:solidFill>
                <a:latin typeface="Verdana" pitchFamily="34" charset="0"/>
                <a:ea typeface="+mn-ea"/>
              </a:defRPr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5950" y="6629400"/>
            <a:ext cx="8382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0000"/>
                </a:solidFill>
                <a:latin typeface="Verdana" pitchFamily="-109" charset="0"/>
              </a:defRPr>
            </a:lvl1pPr>
          </a:lstStyle>
          <a:p>
            <a:pPr>
              <a:defRPr/>
            </a:pPr>
            <a:fld id="{5F3B8379-1DA5-4A98-A15C-D762A2B5C1E0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4" r:id="rId1"/>
    <p:sldLayoutId id="2147484255" r:id="rId2"/>
    <p:sldLayoutId id="2147484256" r:id="rId3"/>
    <p:sldLayoutId id="2147484257" r:id="rId4"/>
    <p:sldLayoutId id="2147484258" r:id="rId5"/>
    <p:sldLayoutId id="2147484259" r:id="rId6"/>
    <p:sldLayoutId id="2147484260" r:id="rId7"/>
    <p:sldLayoutId id="2147484261" r:id="rId8"/>
    <p:sldLayoutId id="2147484262" r:id="rId9"/>
    <p:sldLayoutId id="2147484263" r:id="rId10"/>
    <p:sldLayoutId id="2147484264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9pPr>
    </p:titleStyle>
    <p:bodyStyle>
      <a:lvl1pPr marL="382588" indent="-390525" algn="l" rtl="0" eaLnBrk="0" fontAlgn="base" hangingPunct="0">
        <a:spcBef>
          <a:spcPts val="625"/>
        </a:spcBef>
        <a:spcAft>
          <a:spcPct val="0"/>
        </a:spcAft>
        <a:buClr>
          <a:srgbClr val="3B1D15"/>
        </a:buClr>
        <a:buSzPct val="60000"/>
        <a:buFont typeface="Wingdings" pitchFamily="2" charset="2"/>
        <a:buChar char="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2476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900">
          <a:solidFill>
            <a:schemeClr val="tx1"/>
          </a:solidFill>
          <a:latin typeface="+mn-lt"/>
          <a:ea typeface="+mn-ea"/>
        </a:defRPr>
      </a:lvl2pPr>
      <a:lvl3pPr marL="927100" indent="-2381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500">
          <a:solidFill>
            <a:schemeClr val="tx1"/>
          </a:solidFill>
          <a:latin typeface="+mn-lt"/>
          <a:ea typeface="+mn-ea"/>
        </a:defRPr>
      </a:lvl3pPr>
      <a:lvl4pPr marL="1147763" indent="-180975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4pPr>
      <a:lvl5pPr marL="13573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5pPr>
      <a:lvl6pPr marL="18145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6pPr>
      <a:lvl7pPr marL="22717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7pPr>
      <a:lvl8pPr marL="27289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8pPr>
      <a:lvl9pPr marL="31861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7715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715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F8B244BF-07E6-4986-B3A8-BCA609DFC6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ACCC3">
            <a:alpha val="490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 rot="2315675">
            <a:off x="183007" y="1055077"/>
            <a:ext cx="1125348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rgbClr val="FFF9E5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5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990600" y="76200"/>
            <a:ext cx="7943850" cy="762000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txBody>
          <a:bodyPr vert="horz" wrap="square" lIns="95783" tIns="47892" rIns="95783" bIns="47892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tr-TR" dirty="0"/>
              <a:t>Click to edit Master title style</a:t>
            </a:r>
            <a:endParaRPr lang="en-US" dirty="0"/>
          </a:p>
        </p:txBody>
      </p:sp>
      <p:sp>
        <p:nvSpPr>
          <p:cNvPr id="231436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609600" y="1066800"/>
            <a:ext cx="83248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3" tIns="47892" rIns="95783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x-none"/>
              <a:t>Click to edit Master text styles</a:t>
            </a:r>
          </a:p>
          <a:p>
            <a:pPr lvl="1"/>
            <a:r>
              <a:rPr lang="tr-TR" altLang="x-none"/>
              <a:t>Second level</a:t>
            </a:r>
          </a:p>
          <a:p>
            <a:pPr lvl="2"/>
            <a:r>
              <a:rPr lang="tr-TR" altLang="x-none"/>
              <a:t>Third level</a:t>
            </a:r>
          </a:p>
          <a:p>
            <a:pPr lvl="3"/>
            <a:r>
              <a:rPr lang="tr-TR" altLang="x-none"/>
              <a:t>Fourth level</a:t>
            </a:r>
          </a:p>
          <a:p>
            <a:pPr lvl="4"/>
            <a:r>
              <a:rPr lang="tr-TR" altLang="x-none"/>
              <a:t>Fifth level</a:t>
            </a:r>
            <a:endParaRPr lang="en-US" altLang="x-none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2"/>
          </p:nvPr>
        </p:nvSpPr>
        <p:spPr>
          <a:xfrm>
            <a:off x="76200" y="6629400"/>
            <a:ext cx="2133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Verdana" pitchFamily="34" charset="0"/>
                <a:ea typeface="+mn-ea"/>
              </a:defRPr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505200" y="6629400"/>
            <a:ext cx="2895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0000"/>
                </a:solidFill>
                <a:latin typeface="Verdana" pitchFamily="34" charset="0"/>
                <a:ea typeface="+mn-ea"/>
              </a:defRPr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35950" y="6629400"/>
            <a:ext cx="8382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0000"/>
                </a:solidFill>
                <a:latin typeface="Verdana" pitchFamily="-109" charset="0"/>
              </a:defRPr>
            </a:lvl1pPr>
          </a:lstStyle>
          <a:p>
            <a:pPr>
              <a:defRPr/>
            </a:pPr>
            <a:fld id="{21C40920-4A93-4524-AC66-DC15E7784D44}" type="slidenum">
              <a:rPr lang="en-US"/>
              <a:pPr>
                <a:defRPr/>
              </a:pPr>
              <a:t>‹#›</a:t>
            </a:fld>
            <a:endParaRPr lang="en-US" sz="15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9pPr>
    </p:titleStyle>
    <p:bodyStyle>
      <a:lvl1pPr marL="382588" indent="-390525" algn="l" rtl="0" eaLnBrk="0" fontAlgn="base" hangingPunct="0">
        <a:spcBef>
          <a:spcPts val="625"/>
        </a:spcBef>
        <a:spcAft>
          <a:spcPct val="0"/>
        </a:spcAft>
        <a:buClr>
          <a:srgbClr val="3B1D15"/>
        </a:buClr>
        <a:buSzPct val="60000"/>
        <a:buFont typeface="Wingdings" pitchFamily="2" charset="2"/>
        <a:buChar char="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2476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900">
          <a:solidFill>
            <a:schemeClr val="tx1"/>
          </a:solidFill>
          <a:latin typeface="+mn-lt"/>
          <a:ea typeface="+mn-ea"/>
        </a:defRPr>
      </a:lvl2pPr>
      <a:lvl3pPr marL="927100" indent="-2381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500">
          <a:solidFill>
            <a:schemeClr val="tx1"/>
          </a:solidFill>
          <a:latin typeface="+mn-lt"/>
          <a:ea typeface="+mn-ea"/>
        </a:defRPr>
      </a:lvl3pPr>
      <a:lvl4pPr marL="1147763" indent="-180975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4pPr>
      <a:lvl5pPr marL="13573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5pPr>
      <a:lvl6pPr marL="18145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6pPr>
      <a:lvl7pPr marL="22717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7pPr>
      <a:lvl8pPr marL="27289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8pPr>
      <a:lvl9pPr marL="31861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ACCC3">
            <a:alpha val="490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 rot="2315675">
            <a:off x="183007" y="1055077"/>
            <a:ext cx="1125348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rgbClr val="FFF9E5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990600" y="76200"/>
            <a:ext cx="7943850" cy="762000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txBody>
          <a:bodyPr vert="horz" wrap="square" lIns="95783" tIns="47892" rIns="95783" bIns="47892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tr-TR" dirty="0"/>
              <a:t>Click to edit Master title style</a:t>
            </a:r>
            <a:endParaRPr lang="en-US" dirty="0"/>
          </a:p>
        </p:txBody>
      </p:sp>
      <p:sp>
        <p:nvSpPr>
          <p:cNvPr id="232458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609600" y="1066800"/>
            <a:ext cx="83248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3" tIns="47892" rIns="95783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x-none"/>
              <a:t>Click to edit Master text styles</a:t>
            </a:r>
          </a:p>
          <a:p>
            <a:pPr lvl="1"/>
            <a:r>
              <a:rPr lang="tr-TR" altLang="x-none"/>
              <a:t>Second level</a:t>
            </a:r>
          </a:p>
          <a:p>
            <a:pPr lvl="2"/>
            <a:r>
              <a:rPr lang="tr-TR" altLang="x-none"/>
              <a:t>Third level</a:t>
            </a:r>
          </a:p>
          <a:p>
            <a:pPr lvl="3"/>
            <a:r>
              <a:rPr lang="tr-TR" altLang="x-none"/>
              <a:t>Fourth level</a:t>
            </a:r>
          </a:p>
          <a:p>
            <a:pPr lvl="4"/>
            <a:r>
              <a:rPr lang="tr-TR" altLang="x-none"/>
              <a:t>Fifth level</a:t>
            </a:r>
            <a:endParaRPr lang="en-US" altLang="x-none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76200" y="6629400"/>
            <a:ext cx="2133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Verdana" pitchFamily="34" charset="0"/>
                <a:ea typeface="+mn-ea"/>
              </a:defRPr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05200" y="6629400"/>
            <a:ext cx="2895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0000"/>
                </a:solidFill>
                <a:latin typeface="Verdana" pitchFamily="34" charset="0"/>
                <a:ea typeface="+mn-ea"/>
              </a:defRPr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5950" y="6629400"/>
            <a:ext cx="8382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0000"/>
                </a:solidFill>
                <a:latin typeface="Verdana" pitchFamily="-109" charset="0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020477C0-4F75-42B6-A02E-6870F18E4BAD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9pPr>
    </p:titleStyle>
    <p:bodyStyle>
      <a:lvl1pPr marL="382588" indent="-390525" algn="l" rtl="0" eaLnBrk="0" fontAlgn="base" hangingPunct="0">
        <a:spcBef>
          <a:spcPts val="625"/>
        </a:spcBef>
        <a:spcAft>
          <a:spcPct val="0"/>
        </a:spcAft>
        <a:buClr>
          <a:srgbClr val="3B1D15"/>
        </a:buClr>
        <a:buSzPct val="60000"/>
        <a:buFont typeface="Wingdings" pitchFamily="2" charset="2"/>
        <a:buChar char="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2476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900">
          <a:solidFill>
            <a:schemeClr val="tx1"/>
          </a:solidFill>
          <a:latin typeface="+mn-lt"/>
          <a:ea typeface="+mn-ea"/>
        </a:defRPr>
      </a:lvl2pPr>
      <a:lvl3pPr marL="927100" indent="-2381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500">
          <a:solidFill>
            <a:schemeClr val="tx1"/>
          </a:solidFill>
          <a:latin typeface="+mn-lt"/>
          <a:ea typeface="+mn-ea"/>
        </a:defRPr>
      </a:lvl3pPr>
      <a:lvl4pPr marL="1147763" indent="-180975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4pPr>
      <a:lvl5pPr marL="13573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5pPr>
      <a:lvl6pPr marL="18145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6pPr>
      <a:lvl7pPr marL="22717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7pPr>
      <a:lvl8pPr marL="27289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8pPr>
      <a:lvl9pPr marL="31861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ACCC3">
            <a:alpha val="490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 rot="2315675">
            <a:off x="183007" y="1055077"/>
            <a:ext cx="1125348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rgbClr val="FFF9E5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761270" y="1066800"/>
            <a:ext cx="4572118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5783" tIns="287350" rIns="95783" bIns="47892">
            <a:normAutofit/>
          </a:bodyPr>
          <a:lstStyle/>
          <a:p>
            <a:pPr indent="-295998">
              <a:lnSpc>
                <a:spcPts val="3143"/>
              </a:lnSpc>
              <a:spcBef>
                <a:spcPts val="629"/>
              </a:spcBef>
              <a:buClr>
                <a:schemeClr val="accent1"/>
              </a:buClr>
              <a:buSzPct val="80000"/>
              <a:buFont typeface="Wingdings 2" pitchFamily="-109" charset="2"/>
              <a:buNone/>
              <a:defRPr/>
            </a:pPr>
            <a:endParaRPr lang="en-US" sz="3300" dirty="0">
              <a:latin typeface="Gill Sans MT" pitchFamily="-109" charset="-18"/>
            </a:endParaRPr>
          </a:p>
        </p:txBody>
      </p:sp>
      <p:sp>
        <p:nvSpPr>
          <p:cNvPr id="15" name="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7" name="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990600" y="76200"/>
            <a:ext cx="7943850" cy="762000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txBody>
          <a:bodyPr vert="horz" wrap="square" lIns="95783" tIns="47892" rIns="95783" bIns="47892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tr-TR" dirty="0"/>
              <a:t>Click to edit Master title style</a:t>
            </a:r>
            <a:endParaRPr lang="en-US" dirty="0"/>
          </a:p>
        </p:txBody>
      </p:sp>
      <p:sp>
        <p:nvSpPr>
          <p:cNvPr id="233487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609600" y="1066800"/>
            <a:ext cx="83248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3" tIns="47892" rIns="95783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x-none"/>
              <a:t>Click to edit Master text styles</a:t>
            </a:r>
          </a:p>
          <a:p>
            <a:pPr lvl="1"/>
            <a:r>
              <a:rPr lang="tr-TR" altLang="x-none"/>
              <a:t>Second level</a:t>
            </a:r>
          </a:p>
          <a:p>
            <a:pPr lvl="2"/>
            <a:r>
              <a:rPr lang="tr-TR" altLang="x-none"/>
              <a:t>Third level</a:t>
            </a:r>
          </a:p>
          <a:p>
            <a:pPr lvl="3"/>
            <a:r>
              <a:rPr lang="tr-TR" altLang="x-none"/>
              <a:t>Fourth level</a:t>
            </a:r>
          </a:p>
          <a:p>
            <a:pPr lvl="4"/>
            <a:r>
              <a:rPr lang="tr-TR" altLang="x-none"/>
              <a:t>Fifth level</a:t>
            </a:r>
            <a:endParaRPr lang="en-US" altLang="x-none"/>
          </a:p>
        </p:txBody>
      </p:sp>
      <p:sp>
        <p:nvSpPr>
          <p:cNvPr id="18" name="Date Placeholder 4"/>
          <p:cNvSpPr>
            <a:spLocks noGrp="1"/>
          </p:cNvSpPr>
          <p:nvPr>
            <p:ph type="dt" sz="half" idx="2"/>
          </p:nvPr>
        </p:nvSpPr>
        <p:spPr>
          <a:xfrm>
            <a:off x="76200" y="6629400"/>
            <a:ext cx="2133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Verdana" pitchFamily="34" charset="0"/>
                <a:ea typeface="+mn-ea"/>
              </a:defRPr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05200" y="6629400"/>
            <a:ext cx="2895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0000"/>
                </a:solidFill>
                <a:latin typeface="Verdana" pitchFamily="34" charset="0"/>
                <a:ea typeface="+mn-ea"/>
              </a:defRPr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5950" y="6629400"/>
            <a:ext cx="8382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0000"/>
                </a:solidFill>
                <a:latin typeface="Verdana" pitchFamily="-109" charset="0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F9A5AC03-4328-4381-8EFF-3DAA730F2001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9pPr>
    </p:titleStyle>
    <p:bodyStyle>
      <a:lvl1pPr marL="382588" indent="-390525" algn="l" rtl="0" eaLnBrk="0" fontAlgn="base" hangingPunct="0">
        <a:spcBef>
          <a:spcPts val="625"/>
        </a:spcBef>
        <a:spcAft>
          <a:spcPct val="0"/>
        </a:spcAft>
        <a:buClr>
          <a:srgbClr val="3B1D15"/>
        </a:buClr>
        <a:buSzPct val="60000"/>
        <a:buFont typeface="Wingdings" pitchFamily="2" charset="2"/>
        <a:buChar char="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2476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900">
          <a:solidFill>
            <a:schemeClr val="tx1"/>
          </a:solidFill>
          <a:latin typeface="+mn-lt"/>
          <a:ea typeface="+mn-ea"/>
        </a:defRPr>
      </a:lvl2pPr>
      <a:lvl3pPr marL="927100" indent="-2381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500">
          <a:solidFill>
            <a:schemeClr val="tx1"/>
          </a:solidFill>
          <a:latin typeface="+mn-lt"/>
          <a:ea typeface="+mn-ea"/>
        </a:defRPr>
      </a:lvl3pPr>
      <a:lvl4pPr marL="1147763" indent="-180975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4pPr>
      <a:lvl5pPr marL="13573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5pPr>
      <a:lvl6pPr marL="18145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6pPr>
      <a:lvl7pPr marL="22717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7pPr>
      <a:lvl8pPr marL="27289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8pPr>
      <a:lvl9pPr marL="31861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ACCC3">
            <a:alpha val="490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 rot="2315675">
            <a:off x="183007" y="1055077"/>
            <a:ext cx="1125348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rgbClr val="FFF9E5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783" tIns="47892" rIns="95783" bIns="47892" anchor="ctr"/>
          <a:lstStyle/>
          <a:p>
            <a:pPr algn="ctr">
              <a:defRPr/>
            </a:pPr>
            <a:endParaRPr lang="en-US" sz="2500">
              <a:solidFill>
                <a:srgbClr val="FFFFFF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990600" y="76200"/>
            <a:ext cx="7943850" cy="762000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txBody>
          <a:bodyPr vert="horz" wrap="square" lIns="95783" tIns="47892" rIns="95783" bIns="47892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tr-TR" dirty="0"/>
              <a:t>Click to edit Master title style</a:t>
            </a:r>
            <a:endParaRPr lang="en-US" dirty="0"/>
          </a:p>
        </p:txBody>
      </p:sp>
      <p:sp>
        <p:nvSpPr>
          <p:cNvPr id="234506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609600" y="1066800"/>
            <a:ext cx="83248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3" tIns="47892" rIns="95783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x-none"/>
              <a:t>Click to edit Master text styles</a:t>
            </a:r>
          </a:p>
          <a:p>
            <a:pPr lvl="1"/>
            <a:r>
              <a:rPr lang="tr-TR" altLang="x-none"/>
              <a:t>Second level</a:t>
            </a:r>
          </a:p>
          <a:p>
            <a:pPr lvl="2"/>
            <a:r>
              <a:rPr lang="tr-TR" altLang="x-none"/>
              <a:t>Third level</a:t>
            </a:r>
          </a:p>
          <a:p>
            <a:pPr lvl="3"/>
            <a:r>
              <a:rPr lang="tr-TR" altLang="x-none"/>
              <a:t>Fourth level</a:t>
            </a:r>
          </a:p>
          <a:p>
            <a:pPr lvl="4"/>
            <a:r>
              <a:rPr lang="tr-TR" altLang="x-none"/>
              <a:t>Fifth level</a:t>
            </a:r>
            <a:endParaRPr lang="en-US" altLang="x-none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" y="6629400"/>
            <a:ext cx="2133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Verdana" pitchFamily="34" charset="0"/>
                <a:ea typeface="+mn-ea"/>
              </a:defRPr>
            </a:lvl1pPr>
          </a:lstStyle>
          <a:p>
            <a:r>
              <a:rPr lang="tr-TR" altLang="x-none" dirty="0"/>
              <a:t>Spring'13</a:t>
            </a:r>
            <a:endParaRPr lang="en-US" altLang="x-non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05200" y="6629400"/>
            <a:ext cx="28956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0000"/>
                </a:solidFill>
                <a:latin typeface="Verdana" pitchFamily="34" charset="0"/>
                <a:ea typeface="+mn-ea"/>
              </a:defRPr>
            </a:lvl1pPr>
          </a:lstStyle>
          <a:p>
            <a:r>
              <a:rPr lang="en-US" altLang="x-none"/>
              <a:t>232 - Logic Design232 - Logic Design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5950" y="6629400"/>
            <a:ext cx="838200" cy="228600"/>
          </a:xfrm>
          <a:prstGeom prst="rect">
            <a:avLst/>
          </a:prstGeom>
        </p:spPr>
        <p:txBody>
          <a:bodyPr vert="horz" wrap="square" lIns="95783" tIns="47892" rIns="95783" bIns="47892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0000"/>
                </a:solidFill>
                <a:latin typeface="Verdana" pitchFamily="-109" charset="0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17CAC17E-EBD4-4733-83C0-72D1673EC7AA}" type="slidenum">
              <a:rPr lang="en-US"/>
              <a:pPr>
                <a:defRPr/>
              </a:pPr>
              <a:t>‹#›</a:t>
            </a:fld>
            <a:endParaRPr lang="en-US" sz="15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572314"/>
          </a:solidFill>
          <a:latin typeface="Arial" pitchFamily="34" charset="0"/>
          <a:ea typeface="ＭＳ Ｐゴシック" pitchFamily="2" charset="-128"/>
        </a:defRPr>
      </a:lvl9pPr>
    </p:titleStyle>
    <p:bodyStyle>
      <a:lvl1pPr marL="382588" indent="-390525" algn="l" rtl="0" eaLnBrk="0" fontAlgn="base" hangingPunct="0">
        <a:spcBef>
          <a:spcPts val="625"/>
        </a:spcBef>
        <a:spcAft>
          <a:spcPct val="0"/>
        </a:spcAft>
        <a:buClr>
          <a:srgbClr val="3B1D15"/>
        </a:buClr>
        <a:buSzPct val="60000"/>
        <a:buFont typeface="Wingdings" pitchFamily="2" charset="2"/>
        <a:buChar char="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2476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900">
          <a:solidFill>
            <a:schemeClr val="tx1"/>
          </a:solidFill>
          <a:latin typeface="+mn-lt"/>
          <a:ea typeface="+mn-ea"/>
        </a:defRPr>
      </a:lvl2pPr>
      <a:lvl3pPr marL="927100" indent="-2381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500">
          <a:solidFill>
            <a:schemeClr val="tx1"/>
          </a:solidFill>
          <a:latin typeface="+mn-lt"/>
          <a:ea typeface="+mn-ea"/>
        </a:defRPr>
      </a:lvl3pPr>
      <a:lvl4pPr marL="1147763" indent="-180975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4pPr>
      <a:lvl5pPr marL="13573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5pPr>
      <a:lvl6pPr marL="18145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6pPr>
      <a:lvl7pPr marL="22717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7pPr>
      <a:lvl8pPr marL="27289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8pPr>
      <a:lvl9pPr marL="3186113" indent="-190500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8179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Isosceles Triangle 14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78181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818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7DAA71E3-3A45-4D34-BA58-8D65BA95AF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9205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920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09FAF4E-FFD5-4332-B837-2353BA6952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 bwMode="auto"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80228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2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023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F454936D-C800-4168-8660-3A58CD759C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842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842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3ABA1D83-4189-471B-AFF9-C82125116A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5.png"/><Relationship Id="rId9" Type="http://schemas.openxmlformats.org/officeDocument/2006/relationships/image" Target="../media/image29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9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39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4.png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3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4.png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5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41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7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48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4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50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53.w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844550" y="6019800"/>
            <a:ext cx="7848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altLang="x-none" sz="1400" b="1" u="sng" dirty="0">
                <a:solidFill>
                  <a:srgbClr val="967D42"/>
                </a:solidFill>
                <a:latin typeface="Verdana" pitchFamily="34" charset="0"/>
              </a:rPr>
              <a:t>Acknowledgement:</a:t>
            </a:r>
            <a:r>
              <a:rPr lang="en-GB" altLang="x-none" sz="1400" dirty="0">
                <a:solidFill>
                  <a:srgbClr val="967D42"/>
                </a:solidFill>
                <a:latin typeface="Verdana" pitchFamily="34" charset="0"/>
              </a:rPr>
              <a:t> Most of the following slides are adapted from Prof. Kale's slides at UIUC.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19100" y="908050"/>
            <a:ext cx="8420100" cy="2082800"/>
          </a:xfrm>
          <a:prstGeom prst="rect">
            <a:avLst/>
          </a:prstGeom>
          <a:noFill/>
          <a:ln>
            <a:noFill/>
          </a:ln>
          <a:effectLst>
            <a:outerShdw blurRad="63500"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defRPr/>
            </a:pPr>
            <a:r>
              <a:rPr lang="en-US" altLang="x-none" sz="3800" dirty="0">
                <a:solidFill>
                  <a:schemeClr val="tx2"/>
                </a:solidFill>
                <a:latin typeface="Bookman Old Style" pitchFamily="18" charset="0"/>
              </a:rPr>
              <a:t>CENG</a:t>
            </a:r>
            <a:r>
              <a:rPr lang="tr-TR" altLang="x-none" sz="3800" dirty="0">
                <a:solidFill>
                  <a:schemeClr val="tx2"/>
                </a:solidFill>
                <a:latin typeface="Bookman Old Style" pitchFamily="18" charset="0"/>
              </a:rPr>
              <a:t>-</a:t>
            </a:r>
            <a:r>
              <a:rPr lang="en-US" altLang="x-none" sz="3800" dirty="0">
                <a:solidFill>
                  <a:schemeClr val="tx2"/>
                </a:solidFill>
                <a:latin typeface="Bookman Old Style" pitchFamily="18" charset="0"/>
              </a:rPr>
              <a:t>232</a:t>
            </a:r>
            <a:br>
              <a:rPr lang="tr-TR" altLang="x-none" sz="3800" dirty="0">
                <a:solidFill>
                  <a:schemeClr val="tx2"/>
                </a:solidFill>
                <a:latin typeface="Bookman Old Style" pitchFamily="18" charset="0"/>
              </a:rPr>
            </a:br>
            <a:r>
              <a:rPr lang="en-US" altLang="x-none" sz="3800" dirty="0">
                <a:solidFill>
                  <a:schemeClr val="tx2"/>
                </a:solidFill>
                <a:latin typeface="Bookman Old Style" pitchFamily="18" charset="0"/>
              </a:rPr>
              <a:t>Logic Design</a:t>
            </a:r>
          </a:p>
        </p:txBody>
      </p:sp>
      <p:sp>
        <p:nvSpPr>
          <p:cNvPr id="15372" name="Rectangle 3"/>
          <p:cNvSpPr>
            <a:spLocks noChangeArrowheads="1"/>
          </p:cNvSpPr>
          <p:nvPr/>
        </p:nvSpPr>
        <p:spPr bwMode="auto">
          <a:xfrm>
            <a:off x="1281113" y="3890963"/>
            <a:ext cx="687228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None/>
            </a:pPr>
            <a:r>
              <a:rPr lang="en-US" altLang="x-none" sz="2800" dirty="0">
                <a:latin typeface="Gill Sans MT" pitchFamily="34" charset="0"/>
                <a:ea typeface="ＭＳ Ｐゴシック" pitchFamily="2" charset="-128"/>
              </a:rPr>
              <a:t>Week 6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None/>
            </a:pPr>
            <a:r>
              <a:rPr lang="en-US" altLang="x-none" sz="2800" dirty="0">
                <a:latin typeface="Gill Sans MT" pitchFamily="34" charset="0"/>
                <a:ea typeface="ＭＳ Ｐゴシック" pitchFamily="2" charset="-128"/>
              </a:rPr>
              <a:t>Synchronous Sequential Logic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447800" y="5084763"/>
            <a:ext cx="633095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None/>
            </a:pPr>
            <a:endParaRPr lang="en-US" altLang="x-none" sz="1700" dirty="0">
              <a:effectLst>
                <a:outerShdw blurRad="38100" dist="38100" dir="2700000" algn="tl">
                  <a:srgbClr val="C0C0C0"/>
                </a:outerShdw>
              </a:effectLst>
              <a:latin typeface="Gill Sans MT" pitchFamily="34" charset="0"/>
              <a:ea typeface="ＭＳ Ｐゴシック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84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Sequential Circuits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Synchronous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Synchronized by a </a:t>
            </a:r>
            <a:r>
              <a:rPr lang="en-US" b="1" dirty="0"/>
              <a:t>periodic </a:t>
            </a:r>
            <a:r>
              <a:rPr lang="en-US" dirty="0"/>
              <a:t>train of clock pulses </a:t>
            </a:r>
          </a:p>
          <a:p>
            <a:pPr lvl="1"/>
            <a:r>
              <a:rPr lang="en-US" dirty="0"/>
              <a:t>The behavior can be defined from the knowledge of its signals at </a:t>
            </a:r>
            <a:r>
              <a:rPr lang="en-US" b="1" dirty="0"/>
              <a:t>discrete instants of time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Much easier to design</a:t>
            </a:r>
          </a:p>
          <a:p>
            <a:r>
              <a:rPr lang="en-US" u="sng" dirty="0"/>
              <a:t>Asynchronous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Internal states can change at </a:t>
            </a:r>
            <a:r>
              <a:rPr lang="en-US" b="1" dirty="0"/>
              <a:t>any instant </a:t>
            </a:r>
            <a:r>
              <a:rPr lang="en-US" dirty="0"/>
              <a:t>of time when there is a change in the input variables </a:t>
            </a:r>
            <a:endParaRPr lang="en-US" dirty="0">
              <a:latin typeface="Wingdings"/>
            </a:endParaRPr>
          </a:p>
          <a:p>
            <a:pPr lvl="1"/>
            <a:r>
              <a:rPr lang="en-US" b="1" dirty="0"/>
              <a:t>No clock </a:t>
            </a:r>
            <a:r>
              <a:rPr lang="en-US" dirty="0"/>
              <a:t>signal is required</a:t>
            </a:r>
          </a:p>
          <a:p>
            <a:pPr lvl="1"/>
            <a:r>
              <a:rPr lang="en-US" dirty="0"/>
              <a:t>Have better performance but hard to design due to timing problems</a:t>
            </a:r>
          </a:p>
          <a:p>
            <a:r>
              <a:rPr lang="en-US" dirty="0"/>
              <a:t>This class mostly covers the </a:t>
            </a:r>
            <a:r>
              <a:rPr lang="en-US" i="1" dirty="0"/>
              <a:t>synchronous</a:t>
            </a:r>
            <a:r>
              <a:rPr lang="en-US" dirty="0"/>
              <a:t> circuits.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812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Asynchronous Circuits?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when speed of operation is important </a:t>
            </a:r>
          </a:p>
          <a:p>
            <a:pPr lvl="1"/>
            <a:r>
              <a:rPr lang="en-US" dirty="0"/>
              <a:t>Response quickly without waiting for a clock pulse </a:t>
            </a:r>
          </a:p>
          <a:p>
            <a:r>
              <a:rPr lang="en-US" dirty="0"/>
              <a:t>Used in small independent systems </a:t>
            </a:r>
          </a:p>
          <a:p>
            <a:pPr lvl="1"/>
            <a:r>
              <a:rPr lang="en-US" dirty="0"/>
              <a:t>Only a few components are required </a:t>
            </a:r>
          </a:p>
          <a:p>
            <a:r>
              <a:rPr lang="en-US" dirty="0"/>
              <a:t>Used when the input signals may change independently of internal clock </a:t>
            </a:r>
          </a:p>
          <a:p>
            <a:pPr lvl="1"/>
            <a:r>
              <a:rPr lang="en-US" dirty="0"/>
              <a:t>Asynchronous in nature </a:t>
            </a:r>
          </a:p>
          <a:p>
            <a:r>
              <a:rPr lang="en-US" dirty="0"/>
              <a:t>Used in the communication between two units that have their own independent clocks </a:t>
            </a:r>
          </a:p>
          <a:p>
            <a:pPr lvl="1"/>
            <a:r>
              <a:rPr lang="en-US" dirty="0"/>
              <a:t>Must be done in an asynchronous fashion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697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18693685-07E5-433E-A691-A6ABFF143374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20489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Memory</a:t>
            </a:r>
          </a:p>
        </p:txBody>
      </p:sp>
      <p:sp>
        <p:nvSpPr>
          <p:cNvPr id="20490" name="Rectangl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 key ingredient to sequential circuits</a:t>
            </a:r>
          </a:p>
          <a:p>
            <a:r>
              <a:rPr lang="en-US" altLang="x-none" dirty="0"/>
              <a:t>A memory should have the following three properties.</a:t>
            </a:r>
          </a:p>
          <a:p>
            <a:pPr lvl="1"/>
            <a:r>
              <a:rPr lang="en-US" altLang="x-none" dirty="0"/>
              <a:t>It should be able to </a:t>
            </a:r>
            <a:r>
              <a:rPr lang="en-US" altLang="x-none" b="1" dirty="0"/>
              <a:t>hold</a:t>
            </a:r>
            <a:r>
              <a:rPr lang="en-US" altLang="x-none" dirty="0"/>
              <a:t> a value.</a:t>
            </a:r>
          </a:p>
          <a:p>
            <a:pPr lvl="1"/>
            <a:r>
              <a:rPr lang="en-US" altLang="x-none" dirty="0"/>
              <a:t>You should be able to </a:t>
            </a:r>
            <a:r>
              <a:rPr lang="en-US" altLang="x-none" b="1" dirty="0"/>
              <a:t>read</a:t>
            </a:r>
            <a:r>
              <a:rPr lang="en-US" altLang="x-none" dirty="0"/>
              <a:t> the value that was saved.</a:t>
            </a:r>
          </a:p>
          <a:p>
            <a:pPr lvl="1"/>
            <a:r>
              <a:rPr lang="en-US" altLang="x-none" dirty="0"/>
              <a:t>You should be able to </a:t>
            </a:r>
            <a:r>
              <a:rPr lang="en-US" altLang="x-none" b="1" dirty="0"/>
              <a:t>change</a:t>
            </a:r>
            <a:r>
              <a:rPr lang="en-US" altLang="x-none" dirty="0"/>
              <a:t> the value that’s saved.</a:t>
            </a:r>
          </a:p>
          <a:p>
            <a:r>
              <a:rPr lang="en-US" altLang="x-none" dirty="0"/>
              <a:t>We’ll start with the simplest case, a one-bit memory.</a:t>
            </a:r>
          </a:p>
          <a:p>
            <a:pPr lvl="1"/>
            <a:r>
              <a:rPr lang="en-US" altLang="x-none" dirty="0"/>
              <a:t>It should be able to hold a single bit, 0 or 1.</a:t>
            </a:r>
          </a:p>
          <a:p>
            <a:pPr lvl="1"/>
            <a:r>
              <a:rPr lang="en-US" altLang="x-none" dirty="0"/>
              <a:t>You should be able to read the bit that was saved.</a:t>
            </a:r>
          </a:p>
          <a:p>
            <a:pPr lvl="1"/>
            <a:r>
              <a:rPr lang="en-US" altLang="x-none" dirty="0"/>
              <a:t>You should be able to change the value. Since there’s only a single bit, there are only two choices:</a:t>
            </a:r>
          </a:p>
          <a:p>
            <a:pPr lvl="2"/>
            <a:r>
              <a:rPr lang="en-US" altLang="x-none" dirty="0"/>
              <a:t>Set the bit to 1</a:t>
            </a:r>
          </a:p>
          <a:p>
            <a:pPr lvl="2"/>
            <a:r>
              <a:rPr lang="en-US" altLang="x-none" dirty="0"/>
              <a:t>Reset, or clear, the bit to 0.</a:t>
            </a:r>
          </a:p>
        </p:txBody>
      </p:sp>
    </p:spTree>
    <p:extLst>
      <p:ext uri="{BB962C8B-B14F-4D97-AF65-F5344CB8AC3E}">
        <p14:creationId xmlns:p14="http://schemas.microsoft.com/office/powerpoint/2010/main" val="172950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is implemented/realized with storage elements</a:t>
            </a:r>
          </a:p>
          <a:p>
            <a:r>
              <a:rPr lang="en-US" dirty="0"/>
              <a:t>Two basic types of storage elements</a:t>
            </a:r>
          </a:p>
          <a:p>
            <a:pPr lvl="1"/>
            <a:r>
              <a:rPr lang="en-US" dirty="0"/>
              <a:t>Latches</a:t>
            </a:r>
          </a:p>
          <a:p>
            <a:pPr lvl="1"/>
            <a:r>
              <a:rPr lang="en-US" dirty="0"/>
              <a:t>Flip-flops</a:t>
            </a:r>
          </a:p>
          <a:p>
            <a:r>
              <a:rPr lang="en-US" dirty="0"/>
              <a:t>Latches operate with input signal levels (rather than clock transitions)</a:t>
            </a:r>
          </a:p>
          <a:p>
            <a:r>
              <a:rPr lang="en-US" dirty="0"/>
              <a:t>Flip-flops are controlled by clock signal transitions.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13</a:t>
            </a:fld>
            <a:endParaRPr lang="en-US" altLang="x-none"/>
          </a:p>
        </p:txBody>
      </p:sp>
      <p:pic>
        <p:nvPicPr>
          <p:cNvPr id="9" name="Picture 8" descr="Latches_Bo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72000"/>
            <a:ext cx="2137690" cy="1526921"/>
          </a:xfrm>
          <a:prstGeom prst="rect">
            <a:avLst/>
          </a:prstGeom>
        </p:spPr>
      </p:pic>
      <p:pic>
        <p:nvPicPr>
          <p:cNvPr id="10" name="Picture 9" descr="71lkdZfAzWL._UY500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572000"/>
            <a:ext cx="1240221" cy="15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3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design a 1-bit memory unit </a:t>
            </a:r>
            <a:r>
              <a:rPr lang="en-US" sz="2000" dirty="0"/>
              <a:t>(1/2)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550734"/>
              </p:ext>
            </p:extLst>
          </p:nvPr>
        </p:nvGraphicFramePr>
        <p:xfrm>
          <a:off x="1828800" y="2209800"/>
          <a:ext cx="5334000" cy="148336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change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14</a:t>
            </a:fld>
            <a:endParaRPr lang="en-US" altLang="x-none"/>
          </a:p>
        </p:txBody>
      </p:sp>
      <p:sp>
        <p:nvSpPr>
          <p:cNvPr id="10" name="TextBox 9"/>
          <p:cNvSpPr txBox="1"/>
          <p:nvPr/>
        </p:nvSpPr>
        <p:spPr>
          <a:xfrm>
            <a:off x="533400" y="3863370"/>
            <a:ext cx="41373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 the last line: </a:t>
            </a:r>
          </a:p>
          <a:p>
            <a:r>
              <a:rPr lang="en-US" dirty="0"/>
              <a:t>X=0, Y=0, </a:t>
            </a:r>
            <a:r>
              <a:rPr lang="en-US" dirty="0" err="1"/>
              <a:t>Z</a:t>
            </a:r>
            <a:r>
              <a:rPr lang="en-US" baseline="-25000" dirty="0" err="1"/>
              <a:t>prev</a:t>
            </a:r>
            <a:r>
              <a:rPr lang="en-US" dirty="0"/>
              <a:t>=0  =&gt;  </a:t>
            </a:r>
            <a:r>
              <a:rPr lang="en-US" dirty="0" err="1"/>
              <a:t>Z</a:t>
            </a:r>
            <a:r>
              <a:rPr lang="en-US" baseline="-25000" dirty="0" err="1"/>
              <a:t>next</a:t>
            </a:r>
            <a:r>
              <a:rPr lang="en-US" dirty="0"/>
              <a:t> = 0</a:t>
            </a:r>
          </a:p>
          <a:p>
            <a:r>
              <a:rPr lang="en-US" dirty="0"/>
              <a:t>X=0, Y=0, </a:t>
            </a:r>
            <a:r>
              <a:rPr lang="en-US" dirty="0" err="1"/>
              <a:t>Z</a:t>
            </a:r>
            <a:r>
              <a:rPr lang="en-US" baseline="-25000" dirty="0" err="1"/>
              <a:t>prev</a:t>
            </a:r>
            <a:r>
              <a:rPr lang="en-US" dirty="0"/>
              <a:t>=1  =&gt;  </a:t>
            </a:r>
            <a:r>
              <a:rPr lang="en-US" dirty="0" err="1"/>
              <a:t>Z</a:t>
            </a:r>
            <a:r>
              <a:rPr lang="en-US" baseline="-25000" dirty="0" err="1"/>
              <a:t>next</a:t>
            </a:r>
            <a:r>
              <a:rPr lang="en-US" dirty="0"/>
              <a:t> = 1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1524000"/>
            <a:ext cx="4300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the following behavior: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2450" y="5274617"/>
            <a:ext cx="3831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you implement this?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1" y="5665141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-- The basic idea is to have </a:t>
            </a:r>
            <a:r>
              <a:rPr lang="en-US" sz="2000" b="1" dirty="0"/>
              <a:t>a (feedback) loop</a:t>
            </a:r>
            <a:r>
              <a:rPr lang="en-US" sz="2000" dirty="0"/>
              <a:t>, i.e. a circuit output becomes an input</a:t>
            </a:r>
          </a:p>
        </p:txBody>
      </p:sp>
    </p:spTree>
    <p:extLst>
      <p:ext uri="{BB962C8B-B14F-4D97-AF65-F5344CB8AC3E}">
        <p14:creationId xmlns:p14="http://schemas.microsoft.com/office/powerpoint/2010/main" val="228014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design a 1-bit memory unit </a:t>
            </a:r>
            <a:r>
              <a:rPr lang="en-US" sz="2000" dirty="0"/>
              <a:t>(2/2)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55486"/>
            <a:ext cx="3200400" cy="23764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15</a:t>
            </a:fld>
            <a:endParaRPr lang="en-US" altLang="x-none"/>
          </a:p>
        </p:txBody>
      </p:sp>
      <p:sp>
        <p:nvSpPr>
          <p:cNvPr id="14" name="TextBox 13"/>
          <p:cNvSpPr txBox="1"/>
          <p:nvPr/>
        </p:nvSpPr>
        <p:spPr>
          <a:xfrm>
            <a:off x="1143000" y="36531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3000" y="159350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0" y="180975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24400" y="342230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Z’</a:t>
            </a:r>
          </a:p>
        </p:txBody>
      </p:sp>
      <p:graphicFrame>
        <p:nvGraphicFramePr>
          <p:cNvPr id="1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798005"/>
              </p:ext>
            </p:extLst>
          </p:nvPr>
        </p:nvGraphicFramePr>
        <p:xfrm>
          <a:off x="457200" y="4475480"/>
          <a:ext cx="6172200" cy="184912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(Z=0,Z’=1)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(Z</a:t>
                      </a:r>
                      <a:r>
                        <a:rPr lang="en-US" baseline="0" dirty="0"/>
                        <a:t>=1,Z’=0)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315199" y="2545140"/>
            <a:ext cx="1524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when XY=11 ?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0975" y="1171575"/>
            <a:ext cx="885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claim that the following circuit implements the given truth table (previous slide).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5199" y="4257675"/>
            <a:ext cx="1524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 Z and Z’ become 1. That’s why XY=11 is forbidden!</a:t>
            </a:r>
          </a:p>
        </p:txBody>
      </p:sp>
    </p:spTree>
    <p:extLst>
      <p:ext uri="{BB962C8B-B14F-4D97-AF65-F5344CB8AC3E}">
        <p14:creationId xmlns:p14="http://schemas.microsoft.com/office/powerpoint/2010/main" val="83245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402DB5D8-EF0E-40DC-858F-1E8F56E9FAF0}" type="slidenum">
              <a:rPr lang="en-US" altLang="x-none"/>
              <a:pPr/>
              <a:t>16</a:t>
            </a:fld>
            <a:endParaRPr lang="en-US" altLang="x-none"/>
          </a:p>
        </p:txBody>
      </p:sp>
      <p:sp>
        <p:nvSpPr>
          <p:cNvPr id="22540" name="Rectang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The SR latch</a:t>
            </a:r>
          </a:p>
        </p:txBody>
      </p:sp>
      <p:sp>
        <p:nvSpPr>
          <p:cNvPr id="22541" name="Rectangle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000" dirty="0"/>
              <a:t>We use the same circuit as before but we change the input/output names.</a:t>
            </a:r>
          </a:p>
          <a:p>
            <a:r>
              <a:rPr lang="en-US" altLang="x-none" sz="2000" dirty="0"/>
              <a:t>The “SR latch” here has two inputs S and R, which will let us control the outputs Q and Q’.</a:t>
            </a:r>
          </a:p>
          <a:p>
            <a:pPr lvl="1"/>
            <a:r>
              <a:rPr lang="en-US" altLang="x-none" sz="1900" dirty="0"/>
              <a:t>Study the NAND case!</a:t>
            </a:r>
          </a:p>
          <a:p>
            <a:endParaRPr lang="en-US" altLang="x-none" sz="2000" dirty="0"/>
          </a:p>
          <a:p>
            <a:endParaRPr lang="en-US" altLang="x-none" sz="2000" dirty="0"/>
          </a:p>
          <a:p>
            <a:r>
              <a:rPr lang="en-US" altLang="x-none" sz="2000" dirty="0"/>
              <a:t>Q and Q’ are fed back into the circuit. They’re not only outputs, but also inputs!</a:t>
            </a:r>
          </a:p>
          <a:p>
            <a:r>
              <a:rPr lang="en-US" altLang="x-none" sz="2000" dirty="0"/>
              <a:t>To figure out how Q and Q’ change, we have to look at not only the inputs S and R, but also the current values of Q and Q’:</a:t>
            </a:r>
          </a:p>
          <a:p>
            <a:endParaRPr lang="en-US" altLang="x-none" sz="2000" dirty="0"/>
          </a:p>
          <a:p>
            <a:endParaRPr lang="en-US" altLang="x-none" sz="2000" dirty="0"/>
          </a:p>
          <a:p>
            <a:endParaRPr lang="en-US" altLang="x-none" sz="2000" dirty="0"/>
          </a:p>
          <a:p>
            <a:r>
              <a:rPr lang="en-US" altLang="x-none" sz="2000" dirty="0"/>
              <a:t>Let’s see how different input values for S and R affect the output ...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6172200" y="2027238"/>
          <a:ext cx="2000250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1" name="Bitmap Image" r:id="rId3" imgW="2228571" imgH="1476190" progId="PBrush">
                  <p:embed/>
                </p:oleObj>
              </mc:Choice>
              <mc:Fallback>
                <p:oleObj name="Bitmap Image" r:id="rId3" imgW="2228571" imgH="147619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027238"/>
                        <a:ext cx="2000250" cy="1325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584772" y="4929426"/>
            <a:ext cx="2702681" cy="86177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(R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(S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</p:txBody>
      </p:sp>
    </p:spTree>
    <p:extLst>
      <p:ext uri="{BB962C8B-B14F-4D97-AF65-F5344CB8AC3E}">
        <p14:creationId xmlns:p14="http://schemas.microsoft.com/office/powerpoint/2010/main" val="272377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5EF637FB-6BA8-45DF-97AD-5460F863A812}" type="slidenum">
              <a:rPr lang="en-US" altLang="x-none"/>
              <a:pPr/>
              <a:t>17</a:t>
            </a:fld>
            <a:endParaRPr lang="en-US" altLang="x-none"/>
          </a:p>
        </p:txBody>
      </p:sp>
      <p:sp>
        <p:nvSpPr>
          <p:cNvPr id="24588" name="Rectang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Setting the Latch: SR = 10</a:t>
            </a:r>
          </a:p>
        </p:txBody>
      </p:sp>
      <p:sp>
        <p:nvSpPr>
          <p:cNvPr id="24589" name="Rectangle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000"/>
              <a:t>What if S = 1 and R = 0?</a:t>
            </a:r>
          </a:p>
          <a:p>
            <a:r>
              <a:rPr lang="en-US" altLang="x-none" sz="2000"/>
              <a:t>Since S = 1, Q’</a:t>
            </a:r>
            <a:r>
              <a:rPr lang="en-US" altLang="x-none" sz="2000" baseline="-25000"/>
              <a:t>next</a:t>
            </a:r>
            <a:r>
              <a:rPr lang="en-US" altLang="x-none" sz="2000"/>
              <a:t> is 0, regardless of Q</a:t>
            </a:r>
            <a:r>
              <a:rPr lang="en-US" altLang="x-none" sz="2000" baseline="-25000"/>
              <a:t>current</a:t>
            </a:r>
            <a:r>
              <a:rPr lang="en-US" altLang="x-none" sz="2000"/>
              <a:t>: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/>
              <a:t>		Q’</a:t>
            </a:r>
            <a:r>
              <a:rPr lang="en-US" altLang="x-none" sz="2000" baseline="-25000"/>
              <a:t>next</a:t>
            </a:r>
            <a:r>
              <a:rPr lang="en-US" altLang="x-none" sz="2000"/>
              <a:t> = (1 + Q</a:t>
            </a:r>
            <a:r>
              <a:rPr lang="en-US" altLang="x-none" sz="2000" baseline="-25000"/>
              <a:t>current</a:t>
            </a:r>
            <a:r>
              <a:rPr lang="en-US" altLang="x-none" sz="2000"/>
              <a:t>)’ = 0</a:t>
            </a:r>
          </a:p>
          <a:p>
            <a:r>
              <a:rPr lang="en-US" altLang="x-none" sz="2000"/>
              <a:t>Then, this new value of Q’ goes into the top NOR gate, along with R = 0.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/>
              <a:t>		Q</a:t>
            </a:r>
            <a:r>
              <a:rPr lang="en-US" altLang="x-none" sz="2000" baseline="-25000"/>
              <a:t>next</a:t>
            </a:r>
            <a:r>
              <a:rPr lang="en-US" altLang="x-none" sz="2000"/>
              <a:t> = (0 + 0)’ = 1</a:t>
            </a:r>
          </a:p>
          <a:p>
            <a:endParaRPr lang="en-US" altLang="x-none" sz="2000"/>
          </a:p>
          <a:p>
            <a:r>
              <a:rPr lang="en-US" altLang="x-none" sz="2000"/>
              <a:t>So when SR = 10, then Q’</a:t>
            </a:r>
            <a:r>
              <a:rPr lang="en-US" altLang="x-none" sz="2000" baseline="-25000"/>
              <a:t>next</a:t>
            </a:r>
            <a:r>
              <a:rPr lang="en-US" altLang="x-none" sz="2000"/>
              <a:t> = 0 and Q</a:t>
            </a:r>
            <a:r>
              <a:rPr lang="en-US" altLang="x-none" sz="2000" baseline="-25000"/>
              <a:t>next</a:t>
            </a:r>
            <a:r>
              <a:rPr lang="en-US" altLang="x-none" sz="2000"/>
              <a:t> = 1.</a:t>
            </a:r>
          </a:p>
          <a:p>
            <a:r>
              <a:rPr lang="en-US" altLang="x-none" sz="2000"/>
              <a:t>This is how you set the latch to 1 (The S input stands for “Set”; R: “Reset”).</a:t>
            </a:r>
          </a:p>
          <a:p>
            <a:r>
              <a:rPr lang="en-US" altLang="x-none" sz="2000"/>
              <a:t>Notice that it can take up to two steps (two gate delays) from the time S becomes 1 to the time Q</a:t>
            </a:r>
            <a:r>
              <a:rPr lang="en-US" altLang="x-none" sz="2000" baseline="-25000"/>
              <a:t>next</a:t>
            </a:r>
            <a:r>
              <a:rPr lang="en-US" altLang="x-none" sz="2000"/>
              <a:t> becomes 1. </a:t>
            </a:r>
          </a:p>
          <a:p>
            <a:r>
              <a:rPr lang="en-US" altLang="x-none" sz="2000"/>
              <a:t>But once Q</a:t>
            </a:r>
            <a:r>
              <a:rPr lang="en-US" altLang="x-none" sz="2000" baseline="-25000"/>
              <a:t>next</a:t>
            </a:r>
            <a:r>
              <a:rPr lang="en-US" altLang="x-none" sz="2000"/>
              <a:t> becomes 1, the outputs will stop changing. This is a stable state.</a:t>
            </a: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6781800" y="1227138"/>
          <a:ext cx="1828800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5" name="Bitmap Image" r:id="rId3" imgW="2228571" imgH="1476190" progId="PBrush">
                  <p:embed/>
                </p:oleObj>
              </mc:Choice>
              <mc:Fallback>
                <p:oleObj name="Bitmap Image" r:id="rId3" imgW="2228571" imgH="147619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227138"/>
                        <a:ext cx="1828800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981836" y="2841863"/>
            <a:ext cx="2704151" cy="86177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(R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(S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</p:txBody>
      </p:sp>
    </p:spTree>
    <p:extLst>
      <p:ext uri="{BB962C8B-B14F-4D97-AF65-F5344CB8AC3E}">
        <p14:creationId xmlns:p14="http://schemas.microsoft.com/office/powerpoint/2010/main" val="87775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361DFEE7-F99B-450A-9A46-F6ADC1857776}" type="slidenum">
              <a:rPr lang="en-US" altLang="x-none"/>
              <a:pPr/>
              <a:t>18</a:t>
            </a:fld>
            <a:endParaRPr lang="en-US" altLang="x-none"/>
          </a:p>
        </p:txBody>
      </p:sp>
      <p:sp>
        <p:nvSpPr>
          <p:cNvPr id="25603" name="Line 1209"/>
          <p:cNvSpPr>
            <a:spLocks noChangeShapeType="1"/>
          </p:cNvSpPr>
          <p:nvPr/>
        </p:nvSpPr>
        <p:spPr bwMode="auto">
          <a:xfrm>
            <a:off x="7924800" y="4114800"/>
            <a:ext cx="0" cy="21336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Line 1152"/>
          <p:cNvSpPr>
            <a:spLocks noChangeShapeType="1"/>
          </p:cNvSpPr>
          <p:nvPr/>
        </p:nvSpPr>
        <p:spPr bwMode="auto">
          <a:xfrm>
            <a:off x="7543800" y="4114800"/>
            <a:ext cx="0" cy="21336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6" name="Rectang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Latch Delays</a:t>
            </a:r>
          </a:p>
        </p:txBody>
      </p:sp>
      <p:sp>
        <p:nvSpPr>
          <p:cNvPr id="25637" name="Rectangle 37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5562600" cy="4910138"/>
          </a:xfrm>
        </p:spPr>
        <p:txBody>
          <a:bodyPr/>
          <a:lstStyle/>
          <a:p>
            <a:r>
              <a:rPr lang="en-US" altLang="x-none" sz="2000" dirty="0"/>
              <a:t>Timing diagrams are especially useful in understanding how sequential circuits work.</a:t>
            </a:r>
          </a:p>
          <a:p>
            <a:r>
              <a:rPr lang="en-US" altLang="x-none" sz="2000" dirty="0"/>
              <a:t>Here is a timing diagram which shows an example of how our latch outputs change with inputs SR=10.</a:t>
            </a:r>
          </a:p>
          <a:p>
            <a:pPr lvl="1"/>
            <a:endParaRPr lang="en-US" altLang="x-none" sz="1900" dirty="0"/>
          </a:p>
          <a:p>
            <a:pPr lvl="1"/>
            <a:r>
              <a:rPr lang="en-US" altLang="x-none" sz="1900" dirty="0"/>
              <a:t>Suppose that initially, Q = 0 and Q’ = 1.</a:t>
            </a:r>
          </a:p>
          <a:p>
            <a:pPr lvl="1"/>
            <a:r>
              <a:rPr lang="en-US" altLang="x-none" sz="1900" dirty="0"/>
              <a:t>Since S=1, Q’ will change from 1 to 0 after one NOR-gate delay (marked by vertical lines in the diagram for clarity).</a:t>
            </a:r>
          </a:p>
          <a:p>
            <a:pPr lvl="1"/>
            <a:r>
              <a:rPr lang="en-US" altLang="x-none" sz="1900" dirty="0"/>
              <a:t>This change in Q’, along with R=0, causes Q to become 1 after another gate delay.</a:t>
            </a:r>
          </a:p>
          <a:p>
            <a:pPr lvl="1"/>
            <a:r>
              <a:rPr lang="en-US" altLang="x-none" sz="1900" dirty="0"/>
              <a:t>The latch then stabilizes until S or R change again. 		</a:t>
            </a: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6324600" y="1190625"/>
          <a:ext cx="22288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9" name="Bitmap Image" r:id="rId3" imgW="2228571" imgH="1476190" progId="PBrush">
                  <p:embed/>
                </p:oleObj>
              </mc:Choice>
              <mc:Fallback>
                <p:oleObj name="Bitmap Image" r:id="rId3" imgW="2228571" imgH="147619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190625"/>
                        <a:ext cx="2228850" cy="147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7" name="Group 1217"/>
          <p:cNvGrpSpPr>
            <a:grpSpLocks/>
          </p:cNvGrpSpPr>
          <p:nvPr/>
        </p:nvGrpSpPr>
        <p:grpSpPr bwMode="auto">
          <a:xfrm>
            <a:off x="7162800" y="5257800"/>
            <a:ext cx="1524000" cy="228600"/>
            <a:chOff x="4224" y="2688"/>
            <a:chExt cx="960" cy="144"/>
          </a:xfrm>
        </p:grpSpPr>
        <p:sp>
          <p:nvSpPr>
            <p:cNvPr id="25632" name="Line 1101"/>
            <p:cNvSpPr>
              <a:spLocks noChangeShapeType="1"/>
            </p:cNvSpPr>
            <p:nvPr/>
          </p:nvSpPr>
          <p:spPr bwMode="auto">
            <a:xfrm>
              <a:off x="4224" y="2832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3" name="Line 1102"/>
            <p:cNvSpPr>
              <a:spLocks noChangeShapeType="1"/>
            </p:cNvSpPr>
            <p:nvPr/>
          </p:nvSpPr>
          <p:spPr bwMode="auto">
            <a:xfrm flipV="1">
              <a:off x="4704" y="2688"/>
              <a:ext cx="0" cy="144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4" name="Line 1103"/>
            <p:cNvSpPr>
              <a:spLocks noChangeShapeType="1"/>
            </p:cNvSpPr>
            <p:nvPr/>
          </p:nvSpPr>
          <p:spPr bwMode="auto">
            <a:xfrm>
              <a:off x="4704" y="2688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608" name="Group 1216"/>
          <p:cNvGrpSpPr>
            <a:grpSpLocks/>
          </p:cNvGrpSpPr>
          <p:nvPr/>
        </p:nvGrpSpPr>
        <p:grpSpPr bwMode="auto">
          <a:xfrm>
            <a:off x="7162800" y="5715000"/>
            <a:ext cx="1524000" cy="228600"/>
            <a:chOff x="4224" y="2976"/>
            <a:chExt cx="960" cy="144"/>
          </a:xfrm>
        </p:grpSpPr>
        <p:sp>
          <p:nvSpPr>
            <p:cNvPr id="25629" name="Line 1127"/>
            <p:cNvSpPr>
              <a:spLocks noChangeShapeType="1"/>
            </p:cNvSpPr>
            <p:nvPr/>
          </p:nvSpPr>
          <p:spPr bwMode="auto">
            <a:xfrm>
              <a:off x="4464" y="3120"/>
              <a:ext cx="7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0" name="Line 1129"/>
            <p:cNvSpPr>
              <a:spLocks noChangeShapeType="1"/>
            </p:cNvSpPr>
            <p:nvPr/>
          </p:nvSpPr>
          <p:spPr bwMode="auto">
            <a:xfrm>
              <a:off x="4224" y="297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1" name="Line 1130"/>
            <p:cNvSpPr>
              <a:spLocks noChangeShapeType="1"/>
            </p:cNvSpPr>
            <p:nvPr/>
          </p:nvSpPr>
          <p:spPr bwMode="auto">
            <a:xfrm flipV="1">
              <a:off x="4464" y="2976"/>
              <a:ext cx="0" cy="144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9" name="Text Box 1151"/>
          <p:cNvSpPr txBox="1">
            <a:spLocks noChangeArrowheads="1"/>
          </p:cNvSpPr>
          <p:nvPr/>
        </p:nvSpPr>
        <p:spPr bwMode="auto">
          <a:xfrm>
            <a:off x="6251575" y="4267200"/>
            <a:ext cx="42545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x-none" sz="1800">
                <a:latin typeface="Verdana" pitchFamily="34" charset="0"/>
              </a:rPr>
              <a:t>S</a:t>
            </a:r>
          </a:p>
          <a:p>
            <a:pPr algn="r">
              <a:lnSpc>
                <a:spcPct val="190000"/>
              </a:lnSpc>
            </a:pPr>
            <a:r>
              <a:rPr lang="en-US" altLang="x-none" sz="1800">
                <a:latin typeface="Verdana" pitchFamily="34" charset="0"/>
              </a:rPr>
              <a:t>R</a:t>
            </a:r>
          </a:p>
          <a:p>
            <a:pPr algn="r">
              <a:lnSpc>
                <a:spcPct val="160000"/>
              </a:lnSpc>
            </a:pPr>
            <a:r>
              <a:rPr lang="en-US" altLang="x-none" sz="1800">
                <a:latin typeface="Verdana" pitchFamily="34" charset="0"/>
              </a:rPr>
              <a:t>Q</a:t>
            </a:r>
          </a:p>
          <a:p>
            <a:pPr algn="r">
              <a:lnSpc>
                <a:spcPct val="160000"/>
              </a:lnSpc>
            </a:pPr>
            <a:r>
              <a:rPr lang="en-US" altLang="x-none" sz="1800">
                <a:latin typeface="Verdana" pitchFamily="34" charset="0"/>
              </a:rPr>
              <a:t>Q’</a:t>
            </a:r>
          </a:p>
        </p:txBody>
      </p:sp>
      <p:sp>
        <p:nvSpPr>
          <p:cNvPr id="25610" name="Line 1161"/>
          <p:cNvSpPr>
            <a:spLocks noChangeShapeType="1"/>
          </p:cNvSpPr>
          <p:nvPr/>
        </p:nvSpPr>
        <p:spPr bwMode="auto">
          <a:xfrm>
            <a:off x="7162800" y="4343400"/>
            <a:ext cx="152400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Line 1185"/>
          <p:cNvSpPr>
            <a:spLocks noChangeShapeType="1"/>
          </p:cNvSpPr>
          <p:nvPr/>
        </p:nvSpPr>
        <p:spPr bwMode="auto">
          <a:xfrm>
            <a:off x="6705600" y="5029200"/>
            <a:ext cx="198120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Line 1210"/>
          <p:cNvSpPr>
            <a:spLocks noChangeShapeType="1"/>
          </p:cNvSpPr>
          <p:nvPr/>
        </p:nvSpPr>
        <p:spPr bwMode="auto">
          <a:xfrm>
            <a:off x="8305800" y="4114800"/>
            <a:ext cx="0" cy="21336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Line 1211"/>
          <p:cNvSpPr>
            <a:spLocks noChangeShapeType="1"/>
          </p:cNvSpPr>
          <p:nvPr/>
        </p:nvSpPr>
        <p:spPr bwMode="auto">
          <a:xfrm>
            <a:off x="8686800" y="4114800"/>
            <a:ext cx="0" cy="21336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Line 1213"/>
          <p:cNvSpPr>
            <a:spLocks noChangeShapeType="1"/>
          </p:cNvSpPr>
          <p:nvPr/>
        </p:nvSpPr>
        <p:spPr bwMode="auto">
          <a:xfrm>
            <a:off x="7162800" y="4114800"/>
            <a:ext cx="0" cy="21336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Text Box 1214"/>
          <p:cNvSpPr txBox="1">
            <a:spLocks noChangeArrowheads="1"/>
          </p:cNvSpPr>
          <p:nvPr/>
        </p:nvSpPr>
        <p:spPr bwMode="auto">
          <a:xfrm>
            <a:off x="6096000" y="3733800"/>
            <a:ext cx="274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tabLst>
                <a:tab pos="401638" algn="l"/>
                <a:tab pos="742950" algn="l"/>
                <a:tab pos="1084263" algn="l"/>
                <a:tab pos="14859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tabLst>
                <a:tab pos="401638" algn="l"/>
                <a:tab pos="742950" algn="l"/>
                <a:tab pos="1084263" algn="l"/>
                <a:tab pos="14859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tabLst>
                <a:tab pos="401638" algn="l"/>
                <a:tab pos="742950" algn="l"/>
                <a:tab pos="1084263" algn="l"/>
                <a:tab pos="14859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tabLst>
                <a:tab pos="401638" algn="l"/>
                <a:tab pos="742950" algn="l"/>
                <a:tab pos="1084263" algn="l"/>
                <a:tab pos="14859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tabLst>
                <a:tab pos="401638" algn="l"/>
                <a:tab pos="742950" algn="l"/>
                <a:tab pos="1084263" algn="l"/>
                <a:tab pos="14859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01638" algn="l"/>
                <a:tab pos="742950" algn="l"/>
                <a:tab pos="1084263" algn="l"/>
                <a:tab pos="14859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01638" algn="l"/>
                <a:tab pos="742950" algn="l"/>
                <a:tab pos="1084263" algn="l"/>
                <a:tab pos="14859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01638" algn="l"/>
                <a:tab pos="742950" algn="l"/>
                <a:tab pos="1084263" algn="l"/>
                <a:tab pos="14859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01638" algn="l"/>
                <a:tab pos="742950" algn="l"/>
                <a:tab pos="1084263" algn="l"/>
                <a:tab pos="14859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x-none" sz="2000">
                <a:latin typeface="Verdana" pitchFamily="34" charset="0"/>
              </a:rPr>
              <a:t>        0   1   2  3  4</a:t>
            </a:r>
          </a:p>
        </p:txBody>
      </p:sp>
      <p:sp>
        <p:nvSpPr>
          <p:cNvPr id="25616" name="Line 1220"/>
          <p:cNvSpPr>
            <a:spLocks noChangeShapeType="1"/>
          </p:cNvSpPr>
          <p:nvPr/>
        </p:nvSpPr>
        <p:spPr bwMode="auto">
          <a:xfrm>
            <a:off x="6705600" y="4572000"/>
            <a:ext cx="19812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Line 1221"/>
          <p:cNvSpPr>
            <a:spLocks noChangeShapeType="1"/>
          </p:cNvSpPr>
          <p:nvPr/>
        </p:nvSpPr>
        <p:spPr bwMode="auto">
          <a:xfrm>
            <a:off x="6705600" y="5486400"/>
            <a:ext cx="19812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Line 1222"/>
          <p:cNvSpPr>
            <a:spLocks noChangeShapeType="1"/>
          </p:cNvSpPr>
          <p:nvPr/>
        </p:nvSpPr>
        <p:spPr bwMode="auto">
          <a:xfrm>
            <a:off x="6705600" y="5943600"/>
            <a:ext cx="198120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Line 1223"/>
          <p:cNvSpPr>
            <a:spLocks noChangeShapeType="1"/>
          </p:cNvSpPr>
          <p:nvPr/>
        </p:nvSpPr>
        <p:spPr bwMode="auto">
          <a:xfrm>
            <a:off x="6705600" y="54864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Line 1224"/>
          <p:cNvSpPr>
            <a:spLocks noChangeShapeType="1"/>
          </p:cNvSpPr>
          <p:nvPr/>
        </p:nvSpPr>
        <p:spPr bwMode="auto">
          <a:xfrm>
            <a:off x="6705600" y="57150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1" name="Line 1225"/>
          <p:cNvSpPr>
            <a:spLocks noChangeShapeType="1"/>
          </p:cNvSpPr>
          <p:nvPr/>
        </p:nvSpPr>
        <p:spPr bwMode="auto">
          <a:xfrm>
            <a:off x="6705600" y="4572000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2" name="Line 1226"/>
          <p:cNvSpPr>
            <a:spLocks noChangeShapeType="1"/>
          </p:cNvSpPr>
          <p:nvPr/>
        </p:nvSpPr>
        <p:spPr bwMode="auto">
          <a:xfrm flipV="1">
            <a:off x="7162800" y="4343400"/>
            <a:ext cx="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6175935" y="2690813"/>
            <a:ext cx="2702568" cy="86177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(R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(S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</p:txBody>
      </p:sp>
    </p:spTree>
    <p:extLst>
      <p:ext uri="{BB962C8B-B14F-4D97-AF65-F5344CB8AC3E}">
        <p14:creationId xmlns:p14="http://schemas.microsoft.com/office/powerpoint/2010/main" val="384079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B7A7D10A-EA05-41B1-8580-C1B0A485AEFE}" type="slidenum">
              <a:rPr lang="en-US" altLang="x-none"/>
              <a:pPr/>
              <a:t>19</a:t>
            </a:fld>
            <a:endParaRPr lang="en-US" altLang="x-none"/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6991350" y="1219200"/>
          <a:ext cx="1924050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3" name="Bitmap Image" r:id="rId3" imgW="2228571" imgH="1476190" progId="PBrush">
                  <p:embed/>
                </p:oleObj>
              </mc:Choice>
              <mc:Fallback>
                <p:oleObj name="Bitmap Image" r:id="rId3" imgW="2228571" imgH="147619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1350" y="1219200"/>
                        <a:ext cx="1924050" cy="1274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6" name="Rectang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Resetting the Latch: SR = 01</a:t>
            </a:r>
          </a:p>
        </p:txBody>
      </p:sp>
      <p:sp>
        <p:nvSpPr>
          <p:cNvPr id="26637" name="Rectangle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200" dirty="0"/>
              <a:t>What if S = 0 and R = 1? </a:t>
            </a:r>
          </a:p>
          <a:p>
            <a:r>
              <a:rPr lang="en-US" altLang="x-none" sz="2200" dirty="0"/>
              <a:t>Since R = 1, </a:t>
            </a:r>
            <a:r>
              <a:rPr lang="en-US" altLang="x-none" sz="2200" dirty="0" err="1"/>
              <a:t>Q</a:t>
            </a:r>
            <a:r>
              <a:rPr lang="en-US" altLang="x-none" sz="2100" baseline="-25000" dirty="0" err="1">
                <a:solidFill>
                  <a:schemeClr val="tx2"/>
                </a:solidFill>
              </a:rPr>
              <a:t>next</a:t>
            </a:r>
            <a:r>
              <a:rPr lang="en-US" altLang="x-none" sz="2200" dirty="0"/>
              <a:t> is 0, regardless of </a:t>
            </a:r>
            <a:r>
              <a:rPr lang="en-US" altLang="x-none" sz="2200" dirty="0" err="1"/>
              <a:t>Q</a:t>
            </a:r>
            <a:r>
              <a:rPr lang="en-US" altLang="x-none" sz="2100" baseline="-25000" dirty="0" err="1">
                <a:solidFill>
                  <a:schemeClr val="tx2"/>
                </a:solidFill>
              </a:rPr>
              <a:t>current</a:t>
            </a:r>
            <a:r>
              <a:rPr lang="en-US" altLang="x-none" sz="2200" dirty="0"/>
              <a:t>:</a:t>
            </a:r>
          </a:p>
          <a:p>
            <a:pPr>
              <a:buFont typeface="Wingdings 3" pitchFamily="18" charset="2"/>
              <a:buNone/>
            </a:pPr>
            <a:r>
              <a:rPr lang="en-US" altLang="x-none" sz="2200" dirty="0"/>
              <a:t>		</a:t>
            </a:r>
            <a:r>
              <a:rPr lang="en-US" altLang="x-none" sz="2200" dirty="0" err="1"/>
              <a:t>Q</a:t>
            </a:r>
            <a:r>
              <a:rPr lang="en-US" altLang="x-none" sz="2100" baseline="-25000" dirty="0" err="1">
                <a:solidFill>
                  <a:schemeClr val="tx2"/>
                </a:solidFill>
              </a:rPr>
              <a:t>next</a:t>
            </a:r>
            <a:r>
              <a:rPr lang="en-US" altLang="x-none" sz="2200" dirty="0"/>
              <a:t> = (1 + </a:t>
            </a:r>
            <a:r>
              <a:rPr lang="en-US" altLang="x-none" sz="2200" dirty="0" err="1"/>
              <a:t>Q’</a:t>
            </a:r>
            <a:r>
              <a:rPr lang="en-US" altLang="x-none" sz="2100" baseline="-25000" dirty="0" err="1">
                <a:solidFill>
                  <a:schemeClr val="tx2"/>
                </a:solidFill>
              </a:rPr>
              <a:t>current</a:t>
            </a:r>
            <a:r>
              <a:rPr lang="en-US" altLang="x-none" sz="2200" dirty="0"/>
              <a:t>)’ = 0</a:t>
            </a:r>
          </a:p>
          <a:p>
            <a:r>
              <a:rPr lang="en-US" altLang="x-none" sz="2200" dirty="0"/>
              <a:t>Then, this new value of Q goes into the bottom NOR gate, where S = 0.</a:t>
            </a:r>
          </a:p>
          <a:p>
            <a:pPr>
              <a:buFont typeface="Wingdings 3" pitchFamily="18" charset="2"/>
              <a:buNone/>
            </a:pPr>
            <a:r>
              <a:rPr lang="en-US" altLang="x-none" sz="2200" dirty="0"/>
              <a:t>		</a:t>
            </a:r>
            <a:r>
              <a:rPr lang="en-US" altLang="x-none" sz="2200" dirty="0" err="1"/>
              <a:t>Q’</a:t>
            </a:r>
            <a:r>
              <a:rPr lang="en-US" altLang="x-none" sz="2100" baseline="-25000" dirty="0" err="1">
                <a:solidFill>
                  <a:schemeClr val="tx2"/>
                </a:solidFill>
              </a:rPr>
              <a:t>next</a:t>
            </a:r>
            <a:r>
              <a:rPr lang="en-US" altLang="x-none" sz="2200" dirty="0"/>
              <a:t> = (0 + 0)’ = 1</a:t>
            </a:r>
          </a:p>
          <a:p>
            <a:r>
              <a:rPr lang="en-US" altLang="x-none" sz="2200" dirty="0"/>
              <a:t>So when SR = 01, then …</a:t>
            </a:r>
          </a:p>
          <a:p>
            <a:pPr lvl="1">
              <a:buFont typeface="Wingdings 3" pitchFamily="18" charset="2"/>
              <a:buNone/>
            </a:pPr>
            <a:r>
              <a:rPr lang="en-US" altLang="x-none" sz="2100" dirty="0"/>
              <a:t>		</a:t>
            </a:r>
            <a:r>
              <a:rPr lang="en-US" altLang="x-none" sz="2100" dirty="0" err="1"/>
              <a:t>Q</a:t>
            </a:r>
            <a:r>
              <a:rPr lang="en-US" altLang="x-none" sz="2100" baseline="-25000" dirty="0" err="1"/>
              <a:t>next</a:t>
            </a:r>
            <a:r>
              <a:rPr lang="en-US" altLang="x-none" sz="2100" dirty="0"/>
              <a:t> = 0 and </a:t>
            </a:r>
            <a:r>
              <a:rPr lang="en-US" altLang="x-none" sz="2100" dirty="0" err="1"/>
              <a:t>Q’</a:t>
            </a:r>
            <a:r>
              <a:rPr lang="en-US" altLang="x-none" sz="2100" baseline="-25000" dirty="0" err="1"/>
              <a:t>next</a:t>
            </a:r>
            <a:r>
              <a:rPr lang="en-US" altLang="x-none" sz="2100" dirty="0"/>
              <a:t> = 1.</a:t>
            </a:r>
          </a:p>
          <a:p>
            <a:r>
              <a:rPr lang="en-US" altLang="x-none" sz="2200" dirty="0"/>
              <a:t>This is how you reset or clear the latch to 0. The R input stands for “reset.”</a:t>
            </a:r>
          </a:p>
          <a:p>
            <a:r>
              <a:rPr lang="en-US" altLang="x-none" sz="2200" dirty="0"/>
              <a:t>Again, it can take two gate delays before a change in R propagates to the output </a:t>
            </a:r>
            <a:r>
              <a:rPr lang="en-US" altLang="x-none" sz="2200" dirty="0" err="1"/>
              <a:t>Q’</a:t>
            </a:r>
            <a:r>
              <a:rPr lang="en-US" altLang="x-none" sz="2200" baseline="-25000" dirty="0" err="1"/>
              <a:t>next</a:t>
            </a:r>
            <a:r>
              <a:rPr lang="en-US" altLang="x-none" sz="2200" dirty="0"/>
              <a:t>.</a:t>
            </a:r>
          </a:p>
          <a:p>
            <a:endParaRPr lang="en-US" altLang="x-none" sz="220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251772" y="3176826"/>
            <a:ext cx="2702681" cy="86177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(R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(S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</p:txBody>
      </p:sp>
    </p:spTree>
    <p:extLst>
      <p:ext uri="{BB962C8B-B14F-4D97-AF65-F5344CB8AC3E}">
        <p14:creationId xmlns:p14="http://schemas.microsoft.com/office/powerpoint/2010/main" val="195258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4538"/>
          </a:xfrm>
        </p:spPr>
        <p:txBody>
          <a:bodyPr/>
          <a:lstStyle/>
          <a:p>
            <a:r>
              <a:rPr lang="en-US" b="1" dirty="0"/>
              <a:t>Question</a:t>
            </a:r>
            <a:r>
              <a:rPr lang="en-US" dirty="0"/>
              <a:t>:  Design a digital circuit to control a vending machine which dispenses a chocolate bar for 75 cents.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2</a:t>
            </a:fld>
            <a:endParaRPr lang="en-US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559560"/>
            <a:ext cx="3144982" cy="4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28984D28-F074-4504-A027-0AAEDAF53493}" type="slidenum">
              <a:rPr lang="en-US" altLang="x-none"/>
              <a:pPr/>
              <a:t>20</a:t>
            </a:fld>
            <a:endParaRPr lang="en-US" altLang="x-none"/>
          </a:p>
        </p:txBody>
      </p:sp>
      <p:sp>
        <p:nvSpPr>
          <p:cNvPr id="23564" name="Rectang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Storing a value: SR = 00</a:t>
            </a:r>
          </a:p>
        </p:txBody>
      </p:sp>
      <p:sp>
        <p:nvSpPr>
          <p:cNvPr id="23565" name="Rectangle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What if S = 0 and R = 0?</a:t>
            </a:r>
          </a:p>
          <a:p>
            <a:r>
              <a:rPr lang="en-US" altLang="x-none"/>
              <a:t>The circuit on the right reduces to:</a:t>
            </a:r>
          </a:p>
          <a:p>
            <a:pPr>
              <a:buFont typeface="Wingdings 3" pitchFamily="18" charset="2"/>
              <a:buNone/>
            </a:pPr>
            <a:r>
              <a:rPr lang="en-US" altLang="x-none"/>
              <a:t>	Q</a:t>
            </a:r>
            <a:r>
              <a:rPr lang="en-US" altLang="x-none" baseline="-25000"/>
              <a:t>next</a:t>
            </a:r>
            <a:r>
              <a:rPr lang="en-US" altLang="x-none"/>
              <a:t> = (0 + Q’</a:t>
            </a:r>
            <a:r>
              <a:rPr lang="en-US" altLang="x-none" baseline="-25000"/>
              <a:t>current</a:t>
            </a:r>
            <a:r>
              <a:rPr lang="en-US" altLang="x-none"/>
              <a:t>)’ = Q</a:t>
            </a:r>
            <a:r>
              <a:rPr lang="en-US" altLang="x-none" baseline="-25000"/>
              <a:t>current</a:t>
            </a:r>
          </a:p>
          <a:p>
            <a:pPr>
              <a:buFont typeface="Wingdings 3" pitchFamily="18" charset="2"/>
              <a:buNone/>
            </a:pPr>
            <a:r>
              <a:rPr lang="en-US" altLang="x-none"/>
              <a:t>	Q’</a:t>
            </a:r>
            <a:r>
              <a:rPr lang="en-US" altLang="x-none" baseline="-25000"/>
              <a:t>next</a:t>
            </a:r>
            <a:r>
              <a:rPr lang="en-US" altLang="x-none"/>
              <a:t> = (0 + Q</a:t>
            </a:r>
            <a:r>
              <a:rPr lang="en-US" altLang="x-none" baseline="-25000"/>
              <a:t>current</a:t>
            </a:r>
            <a:r>
              <a:rPr lang="en-US" altLang="x-none"/>
              <a:t>)’ = Q’</a:t>
            </a:r>
            <a:r>
              <a:rPr lang="en-US" altLang="x-none" baseline="-25000"/>
              <a:t>current</a:t>
            </a:r>
          </a:p>
          <a:p>
            <a:r>
              <a:rPr lang="en-US" altLang="x-none"/>
              <a:t>So when SR = 00, then Q</a:t>
            </a:r>
            <a:r>
              <a:rPr lang="en-US" altLang="x-none" baseline="-25000"/>
              <a:t>next</a:t>
            </a:r>
            <a:r>
              <a:rPr lang="en-US" altLang="x-none"/>
              <a:t> = Q</a:t>
            </a:r>
            <a:r>
              <a:rPr lang="en-US" altLang="x-none" baseline="-25000"/>
              <a:t>current</a:t>
            </a:r>
            <a:r>
              <a:rPr lang="en-US" altLang="x-none"/>
              <a:t>   </a:t>
            </a:r>
          </a:p>
          <a:p>
            <a:pPr lvl="1"/>
            <a:r>
              <a:rPr lang="en-US" altLang="x-none"/>
              <a:t>Q’</a:t>
            </a:r>
            <a:r>
              <a:rPr lang="en-US" altLang="x-none" sz="2600" baseline="-25000"/>
              <a:t>next</a:t>
            </a:r>
            <a:r>
              <a:rPr lang="en-US" altLang="x-none"/>
              <a:t> = Q’</a:t>
            </a:r>
            <a:r>
              <a:rPr lang="en-US" altLang="x-none" sz="2600" baseline="-25000"/>
              <a:t>current</a:t>
            </a:r>
          </a:p>
          <a:p>
            <a:pPr lvl="1"/>
            <a:r>
              <a:rPr lang="en-US" altLang="x-none"/>
              <a:t>Whatever value Q has, it keeps.</a:t>
            </a:r>
          </a:p>
          <a:p>
            <a:r>
              <a:rPr lang="en-US" altLang="x-none"/>
              <a:t>This is exactly what we need to store values in the latch.</a:t>
            </a:r>
          </a:p>
          <a:p>
            <a:pPr lvl="1"/>
            <a:r>
              <a:rPr lang="en-US" altLang="x-none"/>
              <a:t>“Remain in the same state”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6400800" y="1524000"/>
          <a:ext cx="22288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97" name="Bitmap Image" r:id="rId3" imgW="2228571" imgH="1476190" progId="PBrush">
                  <p:embed/>
                </p:oleObj>
              </mc:Choice>
              <mc:Fallback>
                <p:oleObj name="Bitmap Image" r:id="rId3" imgW="2228571" imgH="147619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1524000"/>
                        <a:ext cx="2228850" cy="147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6248400" y="3124200"/>
            <a:ext cx="2702568" cy="86177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(R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(S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</p:txBody>
      </p:sp>
    </p:spTree>
    <p:extLst>
      <p:ext uri="{BB962C8B-B14F-4D97-AF65-F5344CB8AC3E}">
        <p14:creationId xmlns:p14="http://schemas.microsoft.com/office/powerpoint/2010/main" val="18172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414C1C7-FF0F-4589-8473-9B00C632EBE1}" type="slidenum">
              <a:rPr lang="en-US" altLang="x-none"/>
              <a:pPr/>
              <a:t>21</a:t>
            </a:fld>
            <a:endParaRPr lang="en-US" altLang="x-none"/>
          </a:p>
        </p:txBody>
      </p:sp>
      <p:sp>
        <p:nvSpPr>
          <p:cNvPr id="27658" name="Rectang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SR latches are memories!</a:t>
            </a:r>
          </a:p>
        </p:txBody>
      </p:sp>
      <p:sp>
        <p:nvSpPr>
          <p:cNvPr id="27659" name="Rectangle 11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5029200" cy="4910138"/>
          </a:xfrm>
        </p:spPr>
        <p:txBody>
          <a:bodyPr/>
          <a:lstStyle/>
          <a:p>
            <a:r>
              <a:rPr lang="en-US" altLang="x-none" sz="2200" dirty="0"/>
              <a:t>This table shows that our latch provides everything we need in a memory: we can set it, reset it, and remember the current value.</a:t>
            </a:r>
          </a:p>
          <a:p>
            <a:r>
              <a:rPr lang="en-US" altLang="x-none" sz="2200" dirty="0"/>
              <a:t>The output Q represents the data stored in the latch. It is sometimes called the state of the latch.</a:t>
            </a:r>
          </a:p>
          <a:p>
            <a:r>
              <a:rPr lang="en-US" altLang="x-none" sz="2200" dirty="0"/>
              <a:t>We can expand the table above into a state table, which explicitly shows that the next values of Q and Q’ depend on their current values, as well as on the inputs S and R.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6048375" y="1579563"/>
          <a:ext cx="2333625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3" name="Document" r:id="rId3" imgW="2355120" imgH="1487520" progId="Word.Document.8">
                  <p:embed/>
                </p:oleObj>
              </mc:Choice>
              <mc:Fallback>
                <p:oleObj name="Document" r:id="rId3" imgW="2355120" imgH="14875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5" y="1579563"/>
                        <a:ext cx="2333625" cy="1468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5486400" y="3657600"/>
          <a:ext cx="3451225" cy="263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4" name="Document" r:id="rId5" imgW="3453120" imgH="2629080" progId="Word.Document.8">
                  <p:embed/>
                </p:oleObj>
              </mc:Choice>
              <mc:Fallback>
                <p:oleObj name="Document" r:id="rId5" imgW="3453120" imgH="26290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657600"/>
                        <a:ext cx="3451225" cy="2630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595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98555F8D-E2B9-44FC-B7CA-AE3285158F7D}" type="slidenum">
              <a:rPr lang="en-US" altLang="x-none"/>
              <a:pPr/>
              <a:t>22</a:t>
            </a:fld>
            <a:endParaRPr lang="en-US" altLang="x-none"/>
          </a:p>
        </p:txBody>
      </p:sp>
      <p:sp>
        <p:nvSpPr>
          <p:cNvPr id="28682" name="Rectang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SR latches are sequential!</a:t>
            </a:r>
          </a:p>
        </p:txBody>
      </p:sp>
      <p:sp>
        <p:nvSpPr>
          <p:cNvPr id="28683" name="Rectangle 11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4953000" cy="4910138"/>
          </a:xfrm>
        </p:spPr>
        <p:txBody>
          <a:bodyPr/>
          <a:lstStyle/>
          <a:p>
            <a:r>
              <a:rPr lang="en-US" altLang="x-none" sz="2200" dirty="0"/>
              <a:t>Notice that for inputs SR = 00, the next value of Q could be either 0 or 1, depending on the current value of Q.</a:t>
            </a:r>
          </a:p>
          <a:p>
            <a:r>
              <a:rPr lang="en-US" altLang="x-none" sz="2200" dirty="0"/>
              <a:t>So the same inputs can yield different outputs, depending on whether the latch was previously set or reset.</a:t>
            </a:r>
          </a:p>
          <a:p>
            <a:r>
              <a:rPr lang="en-US" altLang="x-none" sz="2200" dirty="0"/>
              <a:t>This is very different from the combinational circuits that we’ve seen so far, where the same inputs always yield the same outputs.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5486400" y="3657600"/>
          <a:ext cx="3451225" cy="263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87" name="Document" r:id="rId3" imgW="3453120" imgH="2629080" progId="Word.Document.8">
                  <p:embed/>
                </p:oleObj>
              </mc:Choice>
              <mc:Fallback>
                <p:oleObj name="Document" r:id="rId3" imgW="3453120" imgH="26290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657600"/>
                        <a:ext cx="3451225" cy="2630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6048375" y="1579563"/>
          <a:ext cx="2333625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88" name="Document" r:id="rId5" imgW="2326680" imgH="1467000" progId="Word.Document.8">
                  <p:embed/>
                </p:oleObj>
              </mc:Choice>
              <mc:Fallback>
                <p:oleObj name="Document" r:id="rId5" imgW="2326680" imgH="1467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5" y="1579563"/>
                        <a:ext cx="2333625" cy="1468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308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A58E7FE-740F-474F-AC6A-EFA5B2A09BE7}" type="slidenum">
              <a:rPr lang="en-US" altLang="x-none"/>
              <a:pPr/>
              <a:t>23</a:t>
            </a:fld>
            <a:endParaRPr lang="en-US" altLang="x-none"/>
          </a:p>
        </p:txBody>
      </p:sp>
      <p:sp>
        <p:nvSpPr>
          <p:cNvPr id="29735" name="Rectangl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What about SR = 11?</a:t>
            </a:r>
          </a:p>
        </p:txBody>
      </p:sp>
      <p:sp>
        <p:nvSpPr>
          <p:cNvPr id="29736" name="Rectangle 40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5638800" cy="4910138"/>
          </a:xfrm>
        </p:spPr>
        <p:txBody>
          <a:bodyPr/>
          <a:lstStyle/>
          <a:p>
            <a:r>
              <a:rPr lang="en-US" altLang="x-none" dirty="0"/>
              <a:t>Both </a:t>
            </a:r>
            <a:r>
              <a:rPr lang="en-US" altLang="x-none" dirty="0" err="1"/>
              <a:t>Q</a:t>
            </a:r>
            <a:r>
              <a:rPr lang="en-US" altLang="x-none" baseline="-25000" dirty="0" err="1"/>
              <a:t>next</a:t>
            </a:r>
            <a:r>
              <a:rPr lang="en-US" altLang="x-none" dirty="0"/>
              <a:t> and </a:t>
            </a:r>
            <a:r>
              <a:rPr lang="en-US" altLang="x-none" dirty="0" err="1"/>
              <a:t>Q’</a:t>
            </a:r>
            <a:r>
              <a:rPr lang="en-US" altLang="x-none" baseline="-25000" dirty="0" err="1"/>
              <a:t>next</a:t>
            </a:r>
            <a:r>
              <a:rPr lang="en-US" altLang="x-none" dirty="0"/>
              <a:t> will become 0.</a:t>
            </a:r>
          </a:p>
          <a:p>
            <a:pPr lvl="1"/>
            <a:r>
              <a:rPr lang="en-US" altLang="x-none" dirty="0"/>
              <a:t>This contradicts the assumption/requirement  that Q and Q’ are always complements.</a:t>
            </a:r>
          </a:p>
          <a:p>
            <a:endParaRPr lang="en-US" altLang="x-none" dirty="0"/>
          </a:p>
          <a:p>
            <a:r>
              <a:rPr lang="en-US" altLang="x-none" dirty="0"/>
              <a:t>Another problem is what happens if we then make S = 0 and R = 0 together.</a:t>
            </a:r>
          </a:p>
          <a:p>
            <a:pPr>
              <a:buFont typeface="Wingdings 3" pitchFamily="18" charset="2"/>
              <a:buNone/>
            </a:pPr>
            <a:r>
              <a:rPr lang="en-US" altLang="x-none" dirty="0"/>
              <a:t>		</a:t>
            </a:r>
            <a:r>
              <a:rPr lang="en-US" altLang="x-none" dirty="0" err="1"/>
              <a:t>Q</a:t>
            </a:r>
            <a:r>
              <a:rPr lang="en-US" altLang="x-none" baseline="-25000" dirty="0" err="1"/>
              <a:t>next</a:t>
            </a:r>
            <a:r>
              <a:rPr lang="en-US" altLang="x-none" baseline="-25000" dirty="0"/>
              <a:t> </a:t>
            </a:r>
            <a:r>
              <a:rPr lang="en-US" altLang="x-none" dirty="0"/>
              <a:t>= (0 + 0)’ = 1</a:t>
            </a:r>
          </a:p>
          <a:p>
            <a:pPr>
              <a:buFont typeface="Wingdings 3" pitchFamily="18" charset="2"/>
              <a:buNone/>
            </a:pPr>
            <a:r>
              <a:rPr lang="en-US" altLang="x-none" dirty="0"/>
              <a:t>		</a:t>
            </a:r>
            <a:r>
              <a:rPr lang="en-US" altLang="x-none" dirty="0" err="1"/>
              <a:t>Q’</a:t>
            </a:r>
            <a:r>
              <a:rPr lang="en-US" altLang="x-none" baseline="-25000" dirty="0" err="1"/>
              <a:t>next</a:t>
            </a:r>
            <a:r>
              <a:rPr lang="en-US" altLang="x-none" dirty="0"/>
              <a:t> = (0 + 0)’ = 1</a:t>
            </a:r>
          </a:p>
        </p:txBody>
      </p:sp>
      <p:grpSp>
        <p:nvGrpSpPr>
          <p:cNvPr id="29718" name="Group 21"/>
          <p:cNvGrpSpPr>
            <a:grpSpLocks/>
          </p:cNvGrpSpPr>
          <p:nvPr/>
        </p:nvGrpSpPr>
        <p:grpSpPr bwMode="auto">
          <a:xfrm>
            <a:off x="6165850" y="2790825"/>
            <a:ext cx="2740025" cy="1476375"/>
            <a:chOff x="3704" y="1296"/>
            <a:chExt cx="1726" cy="930"/>
          </a:xfrm>
        </p:grpSpPr>
        <p:graphicFrame>
          <p:nvGraphicFramePr>
            <p:cNvPr id="29699" name="Object 3"/>
            <p:cNvGraphicFramePr>
              <a:graphicFrameLocks noChangeAspect="1"/>
            </p:cNvGraphicFramePr>
            <p:nvPr/>
          </p:nvGraphicFramePr>
          <p:xfrm>
            <a:off x="3850" y="1296"/>
            <a:ext cx="1404" cy="9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11" name="Bitmap Image" r:id="rId3" imgW="2228571" imgH="1476190" progId="PBrush">
                    <p:embed/>
                  </p:oleObj>
                </mc:Choice>
                <mc:Fallback>
                  <p:oleObj name="Bitmap Image" r:id="rId3" imgW="2228571" imgH="147619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0" y="1296"/>
                          <a:ext cx="1404" cy="9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30" name="Text Box 6"/>
            <p:cNvSpPr txBox="1">
              <a:spLocks noChangeArrowheads="1"/>
            </p:cNvSpPr>
            <p:nvPr/>
          </p:nvSpPr>
          <p:spPr bwMode="auto">
            <a:xfrm>
              <a:off x="3704" y="1337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1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29731" name="Text Box 7"/>
            <p:cNvSpPr txBox="1">
              <a:spLocks noChangeArrowheads="1"/>
            </p:cNvSpPr>
            <p:nvPr/>
          </p:nvSpPr>
          <p:spPr bwMode="auto">
            <a:xfrm>
              <a:off x="3706" y="1993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1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29732" name="Text Box 8"/>
            <p:cNvSpPr txBox="1">
              <a:spLocks noChangeArrowheads="1"/>
            </p:cNvSpPr>
            <p:nvPr/>
          </p:nvSpPr>
          <p:spPr bwMode="auto">
            <a:xfrm>
              <a:off x="5250" y="1392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0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29733" name="Text Box 9"/>
            <p:cNvSpPr txBox="1">
              <a:spLocks noChangeArrowheads="1"/>
            </p:cNvSpPr>
            <p:nvPr/>
          </p:nvSpPr>
          <p:spPr bwMode="auto">
            <a:xfrm>
              <a:off x="5249" y="1937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0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</p:grp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175935" y="1319213"/>
            <a:ext cx="2702568" cy="86177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(R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(S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</p:txBody>
      </p:sp>
      <p:grpSp>
        <p:nvGrpSpPr>
          <p:cNvPr id="29725" name="Group 21"/>
          <p:cNvGrpSpPr>
            <a:grpSpLocks/>
          </p:cNvGrpSpPr>
          <p:nvPr/>
        </p:nvGrpSpPr>
        <p:grpSpPr bwMode="auto">
          <a:xfrm>
            <a:off x="6164263" y="4619625"/>
            <a:ext cx="2741612" cy="1476375"/>
            <a:chOff x="3703" y="1296"/>
            <a:chExt cx="1727" cy="930"/>
          </a:xfrm>
        </p:grpSpPr>
        <p:graphicFrame>
          <p:nvGraphicFramePr>
            <p:cNvPr id="29715" name="Object 19"/>
            <p:cNvGraphicFramePr>
              <a:graphicFrameLocks noChangeAspect="1"/>
            </p:cNvGraphicFramePr>
            <p:nvPr/>
          </p:nvGraphicFramePr>
          <p:xfrm>
            <a:off x="3850" y="1296"/>
            <a:ext cx="1404" cy="9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12" name="Bitmap Image" r:id="rId5" imgW="2228571" imgH="1476190" progId="PBrush">
                    <p:embed/>
                  </p:oleObj>
                </mc:Choice>
                <mc:Fallback>
                  <p:oleObj name="Bitmap Image" r:id="rId5" imgW="2228571" imgH="147619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0" y="1296"/>
                          <a:ext cx="1404" cy="9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6" name="Text Box 6"/>
            <p:cNvSpPr txBox="1">
              <a:spLocks noChangeArrowheads="1"/>
            </p:cNvSpPr>
            <p:nvPr/>
          </p:nvSpPr>
          <p:spPr bwMode="auto">
            <a:xfrm>
              <a:off x="3703" y="1337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0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29727" name="Text Box 7"/>
            <p:cNvSpPr txBox="1">
              <a:spLocks noChangeArrowheads="1"/>
            </p:cNvSpPr>
            <p:nvPr/>
          </p:nvSpPr>
          <p:spPr bwMode="auto">
            <a:xfrm>
              <a:off x="3705" y="1993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0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29728" name="Text Box 8"/>
            <p:cNvSpPr txBox="1">
              <a:spLocks noChangeArrowheads="1"/>
            </p:cNvSpPr>
            <p:nvPr/>
          </p:nvSpPr>
          <p:spPr bwMode="auto">
            <a:xfrm>
              <a:off x="5250" y="1392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1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29729" name="Text Box 9"/>
            <p:cNvSpPr txBox="1">
              <a:spLocks noChangeArrowheads="1"/>
            </p:cNvSpPr>
            <p:nvPr/>
          </p:nvSpPr>
          <p:spPr bwMode="auto">
            <a:xfrm>
              <a:off x="5250" y="1937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1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54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71CA3DA5-0CC1-4348-8571-BA94EF37AE9F}" type="slidenum">
              <a:rPr lang="en-US" altLang="x-none"/>
              <a:pPr/>
              <a:t>24</a:t>
            </a:fld>
            <a:endParaRPr lang="en-US" altLang="x-none"/>
          </a:p>
        </p:txBody>
      </p:sp>
      <p:sp>
        <p:nvSpPr>
          <p:cNvPr id="95258" name="Rectang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What about SR = 11?</a:t>
            </a:r>
          </a:p>
        </p:txBody>
      </p:sp>
      <p:sp>
        <p:nvSpPr>
          <p:cNvPr id="95259" name="Rectangle 27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5715000" cy="4910138"/>
          </a:xfrm>
        </p:spPr>
        <p:txBody>
          <a:bodyPr/>
          <a:lstStyle/>
          <a:p>
            <a:r>
              <a:rPr lang="en-US" altLang="x-none" dirty="0"/>
              <a:t>But these new values go back into the NOR gates, and in the next step we get:</a:t>
            </a:r>
          </a:p>
          <a:p>
            <a:pPr>
              <a:buFont typeface="Wingdings 3" pitchFamily="18" charset="2"/>
              <a:buNone/>
            </a:pPr>
            <a:r>
              <a:rPr lang="en-US" altLang="x-none" dirty="0"/>
              <a:t>		</a:t>
            </a:r>
            <a:r>
              <a:rPr lang="en-US" altLang="x-none" dirty="0" err="1"/>
              <a:t>Q</a:t>
            </a:r>
            <a:r>
              <a:rPr lang="en-US" altLang="x-none" baseline="-25000" dirty="0" err="1"/>
              <a:t>next</a:t>
            </a:r>
            <a:r>
              <a:rPr lang="en-US" altLang="x-none" dirty="0"/>
              <a:t> = (0 + 1)’ = 0</a:t>
            </a:r>
          </a:p>
          <a:p>
            <a:pPr>
              <a:buFont typeface="Wingdings 3" pitchFamily="18" charset="2"/>
              <a:buNone/>
            </a:pPr>
            <a:r>
              <a:rPr lang="en-US" altLang="x-none" dirty="0"/>
              <a:t>		</a:t>
            </a:r>
            <a:r>
              <a:rPr lang="en-US" altLang="x-none" dirty="0" err="1"/>
              <a:t>Q’</a:t>
            </a:r>
            <a:r>
              <a:rPr lang="en-US" altLang="x-none" baseline="-25000" dirty="0" err="1"/>
              <a:t>next</a:t>
            </a:r>
            <a:r>
              <a:rPr lang="en-US" altLang="x-none" dirty="0"/>
              <a:t> = (0 + 1)’ = 0</a:t>
            </a:r>
          </a:p>
          <a:p>
            <a:r>
              <a:rPr lang="en-US" altLang="x-none" dirty="0"/>
              <a:t>The circuit enters an infinite loop, where Q and Q’ cycle between 0 and 1 forever.</a:t>
            </a:r>
          </a:p>
          <a:p>
            <a:r>
              <a:rPr lang="en-US" altLang="x-none" dirty="0"/>
              <a:t>So do not set SR=11, this input combination is </a:t>
            </a:r>
            <a:r>
              <a:rPr lang="en-US" altLang="x-none" b="1" dirty="0"/>
              <a:t>forbidden</a:t>
            </a:r>
            <a:r>
              <a:rPr lang="en-US" altLang="x-none" dirty="0"/>
              <a:t>. </a:t>
            </a:r>
          </a:p>
        </p:txBody>
      </p:sp>
      <p:grpSp>
        <p:nvGrpSpPr>
          <p:cNvPr id="95238" name="Group 21"/>
          <p:cNvGrpSpPr>
            <a:grpSpLocks/>
          </p:cNvGrpSpPr>
          <p:nvPr/>
        </p:nvGrpSpPr>
        <p:grpSpPr bwMode="auto">
          <a:xfrm>
            <a:off x="6175375" y="2333625"/>
            <a:ext cx="2740025" cy="1476375"/>
            <a:chOff x="3703" y="1296"/>
            <a:chExt cx="1726" cy="930"/>
          </a:xfrm>
        </p:grpSpPr>
        <p:graphicFrame>
          <p:nvGraphicFramePr>
            <p:cNvPr id="95235" name="Object 3"/>
            <p:cNvGraphicFramePr>
              <a:graphicFrameLocks noChangeAspect="1"/>
            </p:cNvGraphicFramePr>
            <p:nvPr/>
          </p:nvGraphicFramePr>
          <p:xfrm>
            <a:off x="3850" y="1296"/>
            <a:ext cx="1404" cy="9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35" name="Bitmap Image" r:id="rId3" imgW="2228571" imgH="1476190" progId="PBrush">
                    <p:embed/>
                  </p:oleObj>
                </mc:Choice>
                <mc:Fallback>
                  <p:oleObj name="Bitmap Image" r:id="rId3" imgW="2228571" imgH="147619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0" y="1296"/>
                          <a:ext cx="1404" cy="9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53" name="Text Box 6"/>
            <p:cNvSpPr txBox="1">
              <a:spLocks noChangeArrowheads="1"/>
            </p:cNvSpPr>
            <p:nvPr/>
          </p:nvSpPr>
          <p:spPr bwMode="auto">
            <a:xfrm>
              <a:off x="3703" y="1337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0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95254" name="Text Box 7"/>
            <p:cNvSpPr txBox="1">
              <a:spLocks noChangeArrowheads="1"/>
            </p:cNvSpPr>
            <p:nvPr/>
          </p:nvSpPr>
          <p:spPr bwMode="auto">
            <a:xfrm>
              <a:off x="3705" y="1993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0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95255" name="Text Box 8"/>
            <p:cNvSpPr txBox="1">
              <a:spLocks noChangeArrowheads="1"/>
            </p:cNvSpPr>
            <p:nvPr/>
          </p:nvSpPr>
          <p:spPr bwMode="auto">
            <a:xfrm>
              <a:off x="5249" y="1392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0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95256" name="Text Box 9"/>
            <p:cNvSpPr txBox="1">
              <a:spLocks noChangeArrowheads="1"/>
            </p:cNvSpPr>
            <p:nvPr/>
          </p:nvSpPr>
          <p:spPr bwMode="auto">
            <a:xfrm>
              <a:off x="5249" y="1937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0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</p:grpSp>
      <p:grpSp>
        <p:nvGrpSpPr>
          <p:cNvPr id="95239" name="Group 22"/>
          <p:cNvGrpSpPr>
            <a:grpSpLocks/>
          </p:cNvGrpSpPr>
          <p:nvPr/>
        </p:nvGrpSpPr>
        <p:grpSpPr bwMode="auto">
          <a:xfrm>
            <a:off x="6175375" y="4572000"/>
            <a:ext cx="2724150" cy="1476375"/>
            <a:chOff x="3703" y="2880"/>
            <a:chExt cx="1716" cy="930"/>
          </a:xfrm>
        </p:grpSpPr>
        <p:graphicFrame>
          <p:nvGraphicFramePr>
            <p:cNvPr id="95234" name="Object 2"/>
            <p:cNvGraphicFramePr>
              <a:graphicFrameLocks noChangeAspect="1"/>
            </p:cNvGraphicFramePr>
            <p:nvPr/>
          </p:nvGraphicFramePr>
          <p:xfrm>
            <a:off x="3850" y="2880"/>
            <a:ext cx="1404" cy="9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36" name="Bitmap Image" r:id="rId5" imgW="2228571" imgH="1476190" progId="PBrush">
                    <p:embed/>
                  </p:oleObj>
                </mc:Choice>
                <mc:Fallback>
                  <p:oleObj name="Bitmap Image" r:id="rId5" imgW="2228571" imgH="147619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0" y="2880"/>
                          <a:ext cx="1404" cy="9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49" name="Text Box 13"/>
            <p:cNvSpPr txBox="1">
              <a:spLocks noChangeArrowheads="1"/>
            </p:cNvSpPr>
            <p:nvPr/>
          </p:nvSpPr>
          <p:spPr bwMode="auto">
            <a:xfrm>
              <a:off x="3703" y="2921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0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95250" name="Text Box 14"/>
            <p:cNvSpPr txBox="1">
              <a:spLocks noChangeArrowheads="1"/>
            </p:cNvSpPr>
            <p:nvPr/>
          </p:nvSpPr>
          <p:spPr bwMode="auto">
            <a:xfrm>
              <a:off x="3705" y="3577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0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95251" name="Text Box 15"/>
            <p:cNvSpPr txBox="1">
              <a:spLocks noChangeArrowheads="1"/>
            </p:cNvSpPr>
            <p:nvPr/>
          </p:nvSpPr>
          <p:spPr bwMode="auto">
            <a:xfrm>
              <a:off x="5239" y="2976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1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  <p:sp>
          <p:nvSpPr>
            <p:cNvPr id="95252" name="Text Box 16"/>
            <p:cNvSpPr txBox="1">
              <a:spLocks noChangeArrowheads="1"/>
            </p:cNvSpPr>
            <p:nvPr/>
          </p:nvSpPr>
          <p:spPr bwMode="auto">
            <a:xfrm>
              <a:off x="5239" y="3521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3333FF"/>
                  </a:solidFill>
                </a:rPr>
                <a:t>1</a:t>
              </a:r>
              <a:endParaRPr lang="en-US" altLang="x-none" sz="1400">
                <a:solidFill>
                  <a:srgbClr val="3333FF"/>
                </a:solidFill>
              </a:endParaRPr>
            </a:p>
          </p:txBody>
        </p:sp>
      </p:grpSp>
      <p:sp>
        <p:nvSpPr>
          <p:cNvPr id="265234" name="AutoShape 18"/>
          <p:cNvSpPr>
            <a:spLocks noChangeArrowheads="1"/>
          </p:cNvSpPr>
          <p:nvPr/>
        </p:nvSpPr>
        <p:spPr bwMode="auto">
          <a:xfrm>
            <a:off x="7086307" y="3927136"/>
            <a:ext cx="381345" cy="673698"/>
          </a:xfrm>
          <a:prstGeom prst="upDownArrow">
            <a:avLst>
              <a:gd name="adj1" fmla="val 44444"/>
              <a:gd name="adj2" fmla="val 65630"/>
            </a:avLst>
          </a:prstGeom>
          <a:solidFill>
            <a:schemeClr val="tx2"/>
          </a:solidFill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175935" y="1319213"/>
            <a:ext cx="2702568" cy="86177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(R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  <a:p>
            <a:pPr algn="ctr" eaLnBrk="0" hangingPunct="0">
              <a:spcAft>
                <a:spcPts val="1200"/>
              </a:spcAft>
              <a:defRPr/>
            </a:pP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Q’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next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 = (S + </a:t>
            </a:r>
            <a:r>
              <a:rPr lang="en-US" sz="2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Q</a:t>
            </a:r>
            <a:r>
              <a:rPr lang="en-US" sz="2000" baseline="-25000" dirty="0" err="1">
                <a:latin typeface="Verdana" pitchFamily="-109" charset="0"/>
                <a:ea typeface="Verdana" pitchFamily="-109" charset="0"/>
                <a:cs typeface="Verdana" pitchFamily="-109" charset="0"/>
              </a:rPr>
              <a:t>current</a:t>
            </a:r>
            <a:r>
              <a:rPr lang="en-US" sz="2000" dirty="0">
                <a:latin typeface="Verdana" pitchFamily="-109" charset="0"/>
                <a:ea typeface="Verdana" pitchFamily="-109" charset="0"/>
                <a:cs typeface="Verdana" pitchFamily="-109" charset="0"/>
              </a:rPr>
              <a:t>)’</a:t>
            </a:r>
          </a:p>
        </p:txBody>
      </p:sp>
    </p:spTree>
    <p:extLst>
      <p:ext uri="{BB962C8B-B14F-4D97-AF65-F5344CB8AC3E}">
        <p14:creationId xmlns:p14="http://schemas.microsoft.com/office/powerpoint/2010/main" val="2866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47C9D136-0CD7-474A-A602-7D23A57A6EE5}" type="slidenum">
              <a:rPr lang="en-US" altLang="x-none"/>
              <a:pPr/>
              <a:t>25</a:t>
            </a:fld>
            <a:endParaRPr lang="en-US" altLang="x-none"/>
          </a:p>
        </p:txBody>
      </p:sp>
      <p:sp>
        <p:nvSpPr>
          <p:cNvPr id="30730" name="Rectang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SR latch summary</a:t>
            </a:r>
          </a:p>
        </p:txBody>
      </p:sp>
      <p:sp>
        <p:nvSpPr>
          <p:cNvPr id="30731" name="Rectangle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Completing the picture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</p:txBody>
      </p:sp>
      <p:pic>
        <p:nvPicPr>
          <p:cNvPr id="3072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299097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1652834"/>
              </p:ext>
            </p:extLst>
          </p:nvPr>
        </p:nvGraphicFramePr>
        <p:xfrm>
          <a:off x="4495800" y="2717800"/>
          <a:ext cx="4267200" cy="185420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change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Forbidden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24000" y="5334000"/>
            <a:ext cx="6078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SR=10 is called “Set”  (sets Q to 1) </a:t>
            </a:r>
          </a:p>
          <a:p>
            <a:r>
              <a:rPr lang="en-US" dirty="0"/>
              <a:t>SR=01 is called “Reset”  (resets or clear Q to 0)</a:t>
            </a:r>
          </a:p>
        </p:txBody>
      </p:sp>
    </p:spTree>
    <p:extLst>
      <p:ext uri="{BB962C8B-B14F-4D97-AF65-F5344CB8AC3E}">
        <p14:creationId xmlns:p14="http://schemas.microsoft.com/office/powerpoint/2010/main" val="2604330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0B2EBE27-314E-4EB2-BF30-FD3557E4293F}" type="slidenum">
              <a:rPr lang="en-US" altLang="x-none"/>
              <a:pPr/>
              <a:t>26</a:t>
            </a:fld>
            <a:endParaRPr lang="en-US" altLang="x-none"/>
          </a:p>
        </p:txBody>
      </p:sp>
      <p:sp>
        <p:nvSpPr>
          <p:cNvPr id="31755" name="Rectang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An SR latch with a control input</a:t>
            </a:r>
          </a:p>
        </p:txBody>
      </p:sp>
      <p:sp>
        <p:nvSpPr>
          <p:cNvPr id="31756" name="Rectangle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Here is an SR latch with a control input C.</a:t>
            </a:r>
          </a:p>
          <a:p>
            <a:endParaRPr lang="en-US" altLang="x-none" dirty="0"/>
          </a:p>
          <a:p>
            <a:pPr>
              <a:buFont typeface="Wingdings 3" pitchFamily="18" charset="2"/>
              <a:buNone/>
            </a:pPr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Notice the hierarchical design!</a:t>
            </a:r>
          </a:p>
          <a:p>
            <a:pPr lvl="1"/>
            <a:r>
              <a:rPr lang="en-US" altLang="x-none" dirty="0"/>
              <a:t>The dotted box is the SR latch from the previous slide.</a:t>
            </a:r>
          </a:p>
          <a:p>
            <a:pPr lvl="1"/>
            <a:r>
              <a:rPr lang="en-US" altLang="x-none" dirty="0"/>
              <a:t>The additional AND gates are simply used to generate the correct inputs for the SR latch.</a:t>
            </a:r>
          </a:p>
          <a:p>
            <a:r>
              <a:rPr lang="en-US" altLang="x-none" dirty="0"/>
              <a:t>The control input acts just like an enable.</a:t>
            </a:r>
          </a:p>
        </p:txBody>
      </p:sp>
      <p:grpSp>
        <p:nvGrpSpPr>
          <p:cNvPr id="31749" name="Group 4"/>
          <p:cNvGrpSpPr>
            <a:grpSpLocks/>
          </p:cNvGrpSpPr>
          <p:nvPr/>
        </p:nvGrpSpPr>
        <p:grpSpPr bwMode="auto">
          <a:xfrm>
            <a:off x="2990850" y="1752600"/>
            <a:ext cx="4400550" cy="1752600"/>
            <a:chOff x="576" y="2592"/>
            <a:chExt cx="2772" cy="1104"/>
          </a:xfrm>
        </p:grpSpPr>
        <p:graphicFrame>
          <p:nvGraphicFramePr>
            <p:cNvPr id="31746" name="Object 2"/>
            <p:cNvGraphicFramePr>
              <a:graphicFrameLocks noChangeAspect="1"/>
            </p:cNvGraphicFramePr>
            <p:nvPr/>
          </p:nvGraphicFramePr>
          <p:xfrm>
            <a:off x="576" y="2640"/>
            <a:ext cx="2772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617" name="Bit Eşlem Resmi" r:id="rId3" imgW="4401164" imgH="1647619" progId="PBrush">
                    <p:embed/>
                  </p:oleObj>
                </mc:Choice>
                <mc:Fallback>
                  <p:oleObj name="Bit Eşlem Resmi" r:id="rId3" imgW="4401164" imgH="1647619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640"/>
                          <a:ext cx="2772" cy="1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53" name="Rectangle 6"/>
            <p:cNvSpPr>
              <a:spLocks noChangeArrowheads="1"/>
            </p:cNvSpPr>
            <p:nvPr/>
          </p:nvSpPr>
          <p:spPr bwMode="auto">
            <a:xfrm>
              <a:off x="1920" y="2592"/>
              <a:ext cx="1152" cy="110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prstDash val="sysDot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/>
            </a:p>
          </p:txBody>
        </p:sp>
      </p:grpSp>
    </p:spTree>
    <p:extLst>
      <p:ext uri="{BB962C8B-B14F-4D97-AF65-F5344CB8AC3E}">
        <p14:creationId xmlns:p14="http://schemas.microsoft.com/office/powerpoint/2010/main" val="82354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could we eliminate the undesirable condition of the indeterminate state, i.e. SR=11? </a:t>
            </a:r>
          </a:p>
          <a:p>
            <a:r>
              <a:rPr lang="en-US" dirty="0"/>
              <a:t>Answer: By making sure that S and R cannot be 1 at the same time.</a:t>
            </a:r>
          </a:p>
          <a:p>
            <a:pPr lvl="1"/>
            <a:r>
              <a:rPr lang="en-US" b="1" u="sng" dirty="0"/>
              <a:t>The “D latch” does this.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42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5032F616-778A-4936-9D70-3A6B236C3761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32779" name="Rectang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 latch</a:t>
            </a:r>
          </a:p>
        </p:txBody>
      </p:sp>
      <p:sp>
        <p:nvSpPr>
          <p:cNvPr id="32780" name="Rectangle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D latch is based on an SR latch. The additional gates generate the S and R signals, based on inputs D (“data”) and C (“control”).</a:t>
            </a:r>
          </a:p>
          <a:p>
            <a:pPr lvl="1"/>
            <a:r>
              <a:rPr lang="en-US" altLang="x-none" dirty="0"/>
              <a:t>When C = 0, S and R are both 0, so the state Q does not change.</a:t>
            </a:r>
          </a:p>
          <a:p>
            <a:pPr lvl="1"/>
            <a:r>
              <a:rPr lang="en-US" altLang="x-none" dirty="0"/>
              <a:t>When C = 1, the latch output Q will be equal the input D.</a:t>
            </a:r>
          </a:p>
          <a:p>
            <a:r>
              <a:rPr lang="en-US" altLang="x-none" dirty="0"/>
              <a:t>No more messing with one input for set and another input for reset!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Also, this latch has no “bad” input combinations to avoid. Any of the four possible assignments to C and D are valid.</a:t>
            </a:r>
          </a:p>
          <a:p>
            <a:endParaRPr lang="en-US" altLang="x-none" dirty="0"/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219200" y="4495800"/>
          <a:ext cx="4897438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3" name="Bit Eşlem Resmi" r:id="rId3" imgW="4896533" imgH="1743318" progId="PBrush">
                  <p:embed/>
                </p:oleObj>
              </mc:Choice>
              <mc:Fallback>
                <p:oleObj name="Bit Eşlem Resmi" r:id="rId3" imgW="4896533" imgH="174331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495800"/>
                        <a:ext cx="4897438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3581400" y="4419600"/>
            <a:ext cx="1752600" cy="18288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x-none" altLang="x-none"/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6553200" y="4800600"/>
          <a:ext cx="228282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4" name="Document" r:id="rId5" imgW="2289960" imgH="1476360" progId="Word.Document.8">
                  <p:embed/>
                </p:oleObj>
              </mc:Choice>
              <mc:Fallback>
                <p:oleObj name="Document" r:id="rId5" imgW="2289960" imgH="14763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800600"/>
                        <a:ext cx="2282825" cy="147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399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44A08BCE-A5BE-492A-BD22-8ACE5B51FF7E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106521" name="Rectangle 2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05800" cy="990600"/>
          </a:xfrm>
        </p:spPr>
        <p:txBody>
          <a:bodyPr/>
          <a:lstStyle/>
          <a:p>
            <a:r>
              <a:rPr lang="en-US" altLang="x-none" sz="3200"/>
              <a:t>Sequential circuits and state diagrams</a:t>
            </a:r>
          </a:p>
        </p:txBody>
      </p:sp>
      <p:sp>
        <p:nvSpPr>
          <p:cNvPr id="106522" name="Rectangle 2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200" dirty="0"/>
              <a:t>To describe combinational circuits, we used Boolean expressions and truth tables.  With sequential circuits, we can still use expressions and tables, but we can also use another form called a state diagram.</a:t>
            </a:r>
          </a:p>
          <a:p>
            <a:r>
              <a:rPr lang="en-US" altLang="x-none" sz="2200" dirty="0"/>
              <a:t>We draw one node for each state that the circuit can be in.  Latches have only two states: Q=0 and Q=1.</a:t>
            </a:r>
          </a:p>
          <a:p>
            <a:r>
              <a:rPr lang="en-US" altLang="x-none" sz="2200" dirty="0"/>
              <a:t>Arrows between nodes are labeled with “input/output” and indicate how the circuit changes states and what its outputs are.  In this case the state and the output are the same.</a:t>
            </a:r>
          </a:p>
          <a:p>
            <a:r>
              <a:rPr lang="en-US" altLang="x-none" sz="2200" dirty="0"/>
              <a:t>Here’s a state diagram for a D latch with inputs C and D.</a:t>
            </a:r>
          </a:p>
        </p:txBody>
      </p:sp>
      <p:grpSp>
        <p:nvGrpSpPr>
          <p:cNvPr id="106499" name="Group 24"/>
          <p:cNvGrpSpPr>
            <a:grpSpLocks/>
          </p:cNvGrpSpPr>
          <p:nvPr/>
        </p:nvGrpSpPr>
        <p:grpSpPr bwMode="auto">
          <a:xfrm>
            <a:off x="2251075" y="4875213"/>
            <a:ext cx="4489450" cy="1470025"/>
            <a:chOff x="2478903" y="4964113"/>
            <a:chExt cx="4964068" cy="1623940"/>
          </a:xfrm>
        </p:grpSpPr>
        <p:sp>
          <p:nvSpPr>
            <p:cNvPr id="106503" name="Text Box 32"/>
            <p:cNvSpPr txBox="1">
              <a:spLocks noChangeArrowheads="1"/>
            </p:cNvSpPr>
            <p:nvPr/>
          </p:nvSpPr>
          <p:spPr bwMode="auto">
            <a:xfrm>
              <a:off x="3669015" y="4964113"/>
              <a:ext cx="789898" cy="405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800">
                  <a:latin typeface="Verdana" pitchFamily="34" charset="0"/>
                </a:rPr>
                <a:t>0x/0</a:t>
              </a:r>
            </a:p>
          </p:txBody>
        </p:sp>
        <p:grpSp>
          <p:nvGrpSpPr>
            <p:cNvPr id="106504" name="Group 33"/>
            <p:cNvGrpSpPr>
              <a:grpSpLocks/>
            </p:cNvGrpSpPr>
            <p:nvPr/>
          </p:nvGrpSpPr>
          <p:grpSpPr bwMode="auto">
            <a:xfrm>
              <a:off x="5410200" y="4964113"/>
              <a:ext cx="931863" cy="762000"/>
              <a:chOff x="3344" y="1008"/>
              <a:chExt cx="587" cy="480"/>
            </a:xfrm>
          </p:grpSpPr>
          <p:sp>
            <p:nvSpPr>
              <p:cNvPr id="106518" name="Freeform 34"/>
              <p:cNvSpPr>
                <a:spLocks/>
              </p:cNvSpPr>
              <p:nvPr/>
            </p:nvSpPr>
            <p:spPr bwMode="auto">
              <a:xfrm>
                <a:off x="3344" y="1208"/>
                <a:ext cx="544" cy="280"/>
              </a:xfrm>
              <a:custGeom>
                <a:avLst/>
                <a:gdLst>
                  <a:gd name="T0" fmla="*/ 392 w 544"/>
                  <a:gd name="T1" fmla="*/ 280 h 280"/>
                  <a:gd name="T2" fmla="*/ 488 w 544"/>
                  <a:gd name="T3" fmla="*/ 40 h 280"/>
                  <a:gd name="T4" fmla="*/ 56 w 544"/>
                  <a:gd name="T5" fmla="*/ 40 h 280"/>
                  <a:gd name="T6" fmla="*/ 152 w 544"/>
                  <a:gd name="T7" fmla="*/ 280 h 2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4"/>
                  <a:gd name="T13" fmla="*/ 0 h 280"/>
                  <a:gd name="T14" fmla="*/ 544 w 544"/>
                  <a:gd name="T15" fmla="*/ 280 h 2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4" h="280">
                    <a:moveTo>
                      <a:pt x="392" y="280"/>
                    </a:moveTo>
                    <a:cubicBezTo>
                      <a:pt x="468" y="180"/>
                      <a:pt x="544" y="80"/>
                      <a:pt x="488" y="40"/>
                    </a:cubicBezTo>
                    <a:cubicBezTo>
                      <a:pt x="432" y="0"/>
                      <a:pt x="112" y="0"/>
                      <a:pt x="56" y="40"/>
                    </a:cubicBezTo>
                    <a:cubicBezTo>
                      <a:pt x="0" y="80"/>
                      <a:pt x="136" y="240"/>
                      <a:pt x="152" y="28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519" name="Text Box 35"/>
              <p:cNvSpPr txBox="1">
                <a:spLocks noChangeArrowheads="1"/>
              </p:cNvSpPr>
              <p:nvPr/>
            </p:nvSpPr>
            <p:spPr bwMode="auto">
              <a:xfrm>
                <a:off x="3434" y="1008"/>
                <a:ext cx="497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800">
                    <a:latin typeface="Verdana" pitchFamily="34" charset="0"/>
                  </a:rPr>
                  <a:t>0x/1</a:t>
                </a:r>
              </a:p>
            </p:txBody>
          </p:sp>
        </p:grpSp>
        <p:sp>
          <p:nvSpPr>
            <p:cNvPr id="106505" name="Text Box 7"/>
            <p:cNvSpPr txBox="1">
              <a:spLocks noChangeArrowheads="1"/>
            </p:cNvSpPr>
            <p:nvPr/>
          </p:nvSpPr>
          <p:spPr bwMode="auto">
            <a:xfrm>
              <a:off x="3623377" y="5877798"/>
              <a:ext cx="770589" cy="405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800">
                  <a:latin typeface="Verdana" pitchFamily="34" charset="0"/>
                </a:rPr>
                <a:t>Q=0</a:t>
              </a:r>
            </a:p>
          </p:txBody>
        </p:sp>
        <p:sp>
          <p:nvSpPr>
            <p:cNvPr id="106506" name="Text Box 10"/>
            <p:cNvSpPr txBox="1">
              <a:spLocks noChangeArrowheads="1"/>
            </p:cNvSpPr>
            <p:nvPr/>
          </p:nvSpPr>
          <p:spPr bwMode="auto">
            <a:xfrm>
              <a:off x="5529663" y="5877798"/>
              <a:ext cx="770589" cy="405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800">
                  <a:latin typeface="Verdana" pitchFamily="34" charset="0"/>
                </a:rPr>
                <a:t>Q=1</a:t>
              </a:r>
            </a:p>
          </p:txBody>
        </p:sp>
        <p:sp>
          <p:nvSpPr>
            <p:cNvPr id="106507" name="Oval 11"/>
            <p:cNvSpPr>
              <a:spLocks noChangeArrowheads="1"/>
            </p:cNvSpPr>
            <p:nvPr/>
          </p:nvSpPr>
          <p:spPr bwMode="auto">
            <a:xfrm>
              <a:off x="5449888" y="5649913"/>
              <a:ext cx="798512" cy="76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 sz="1800">
                <a:latin typeface="Verdana" pitchFamily="34" charset="0"/>
              </a:endParaRPr>
            </a:p>
          </p:txBody>
        </p:sp>
        <p:sp>
          <p:nvSpPr>
            <p:cNvPr id="106508" name="Line 19"/>
            <p:cNvSpPr>
              <a:spLocks noChangeShapeType="1"/>
            </p:cNvSpPr>
            <p:nvPr/>
          </p:nvSpPr>
          <p:spPr bwMode="auto">
            <a:xfrm>
              <a:off x="4343400" y="5878513"/>
              <a:ext cx="1143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9" name="Text Box 20"/>
            <p:cNvSpPr txBox="1">
              <a:spLocks noChangeArrowheads="1"/>
            </p:cNvSpPr>
            <p:nvPr/>
          </p:nvSpPr>
          <p:spPr bwMode="auto">
            <a:xfrm>
              <a:off x="4569499" y="5483213"/>
              <a:ext cx="802185" cy="405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800">
                  <a:latin typeface="Verdana" pitchFamily="34" charset="0"/>
                </a:rPr>
                <a:t>11/1</a:t>
              </a:r>
            </a:p>
          </p:txBody>
        </p:sp>
        <p:sp>
          <p:nvSpPr>
            <p:cNvPr id="106510" name="Freeform 31"/>
            <p:cNvSpPr>
              <a:spLocks/>
            </p:cNvSpPr>
            <p:nvPr/>
          </p:nvSpPr>
          <p:spPr bwMode="auto">
            <a:xfrm>
              <a:off x="3581400" y="5268913"/>
              <a:ext cx="863600" cy="444500"/>
            </a:xfrm>
            <a:custGeom>
              <a:avLst/>
              <a:gdLst>
                <a:gd name="T0" fmla="*/ 2147483647 w 544"/>
                <a:gd name="T1" fmla="*/ 2147483647 h 280"/>
                <a:gd name="T2" fmla="*/ 2147483647 w 544"/>
                <a:gd name="T3" fmla="*/ 2147483647 h 280"/>
                <a:gd name="T4" fmla="*/ 2147483647 w 544"/>
                <a:gd name="T5" fmla="*/ 2147483647 h 280"/>
                <a:gd name="T6" fmla="*/ 2147483647 w 544"/>
                <a:gd name="T7" fmla="*/ 2147483647 h 2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4"/>
                <a:gd name="T13" fmla="*/ 0 h 280"/>
                <a:gd name="T14" fmla="*/ 544 w 544"/>
                <a:gd name="T15" fmla="*/ 280 h 2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4" h="280">
                  <a:moveTo>
                    <a:pt x="392" y="280"/>
                  </a:moveTo>
                  <a:cubicBezTo>
                    <a:pt x="468" y="180"/>
                    <a:pt x="544" y="80"/>
                    <a:pt x="488" y="40"/>
                  </a:cubicBezTo>
                  <a:cubicBezTo>
                    <a:pt x="432" y="0"/>
                    <a:pt x="112" y="0"/>
                    <a:pt x="56" y="40"/>
                  </a:cubicBezTo>
                  <a:cubicBezTo>
                    <a:pt x="0" y="80"/>
                    <a:pt x="136" y="240"/>
                    <a:pt x="152" y="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1" name="Oval 42"/>
            <p:cNvSpPr>
              <a:spLocks noChangeArrowheads="1"/>
            </p:cNvSpPr>
            <p:nvPr/>
          </p:nvSpPr>
          <p:spPr bwMode="auto">
            <a:xfrm>
              <a:off x="3581400" y="5649913"/>
              <a:ext cx="798513" cy="762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 sz="1800">
                <a:latin typeface="Verdana" pitchFamily="34" charset="0"/>
              </a:endParaRPr>
            </a:p>
          </p:txBody>
        </p:sp>
        <p:sp>
          <p:nvSpPr>
            <p:cNvPr id="106512" name="Line 44"/>
            <p:cNvSpPr>
              <a:spLocks noChangeShapeType="1"/>
            </p:cNvSpPr>
            <p:nvPr/>
          </p:nvSpPr>
          <p:spPr bwMode="auto">
            <a:xfrm flipH="1">
              <a:off x="4343400" y="6107113"/>
              <a:ext cx="1143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3" name="Text Box 45"/>
            <p:cNvSpPr txBox="1">
              <a:spLocks noChangeArrowheads="1"/>
            </p:cNvSpPr>
            <p:nvPr/>
          </p:nvSpPr>
          <p:spPr bwMode="auto">
            <a:xfrm>
              <a:off x="4613382" y="6182945"/>
              <a:ext cx="802185" cy="405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800">
                  <a:latin typeface="Verdana" pitchFamily="34" charset="0"/>
                </a:rPr>
                <a:t>10/0</a:t>
              </a:r>
            </a:p>
          </p:txBody>
        </p:sp>
        <p:sp>
          <p:nvSpPr>
            <p:cNvPr id="106514" name="Freeform 48"/>
            <p:cNvSpPr>
              <a:spLocks/>
            </p:cNvSpPr>
            <p:nvPr/>
          </p:nvSpPr>
          <p:spPr bwMode="auto">
            <a:xfrm rot="-5400000">
              <a:off x="3003550" y="5757863"/>
              <a:ext cx="863600" cy="444500"/>
            </a:xfrm>
            <a:custGeom>
              <a:avLst/>
              <a:gdLst>
                <a:gd name="T0" fmla="*/ 2147483647 w 544"/>
                <a:gd name="T1" fmla="*/ 2147483647 h 280"/>
                <a:gd name="T2" fmla="*/ 2147483647 w 544"/>
                <a:gd name="T3" fmla="*/ 2147483647 h 280"/>
                <a:gd name="T4" fmla="*/ 2147483647 w 544"/>
                <a:gd name="T5" fmla="*/ 2147483647 h 280"/>
                <a:gd name="T6" fmla="*/ 2147483647 w 544"/>
                <a:gd name="T7" fmla="*/ 2147483647 h 2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4"/>
                <a:gd name="T13" fmla="*/ 0 h 280"/>
                <a:gd name="T14" fmla="*/ 544 w 544"/>
                <a:gd name="T15" fmla="*/ 280 h 2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4" h="280">
                  <a:moveTo>
                    <a:pt x="392" y="280"/>
                  </a:moveTo>
                  <a:cubicBezTo>
                    <a:pt x="468" y="180"/>
                    <a:pt x="544" y="80"/>
                    <a:pt x="488" y="40"/>
                  </a:cubicBezTo>
                  <a:cubicBezTo>
                    <a:pt x="432" y="0"/>
                    <a:pt x="112" y="0"/>
                    <a:pt x="56" y="40"/>
                  </a:cubicBezTo>
                  <a:cubicBezTo>
                    <a:pt x="0" y="80"/>
                    <a:pt x="136" y="240"/>
                    <a:pt x="152" y="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5" name="Freeform 49"/>
            <p:cNvSpPr>
              <a:spLocks/>
            </p:cNvSpPr>
            <p:nvPr/>
          </p:nvSpPr>
          <p:spPr bwMode="auto">
            <a:xfrm rot="5400000" flipH="1">
              <a:off x="5962650" y="5783263"/>
              <a:ext cx="863600" cy="444500"/>
            </a:xfrm>
            <a:custGeom>
              <a:avLst/>
              <a:gdLst>
                <a:gd name="T0" fmla="*/ 2147483647 w 544"/>
                <a:gd name="T1" fmla="*/ 2147483647 h 280"/>
                <a:gd name="T2" fmla="*/ 2147483647 w 544"/>
                <a:gd name="T3" fmla="*/ 2147483647 h 280"/>
                <a:gd name="T4" fmla="*/ 2147483647 w 544"/>
                <a:gd name="T5" fmla="*/ 2147483647 h 280"/>
                <a:gd name="T6" fmla="*/ 2147483647 w 544"/>
                <a:gd name="T7" fmla="*/ 2147483647 h 2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4"/>
                <a:gd name="T13" fmla="*/ 0 h 280"/>
                <a:gd name="T14" fmla="*/ 544 w 544"/>
                <a:gd name="T15" fmla="*/ 280 h 2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4" h="280">
                  <a:moveTo>
                    <a:pt x="392" y="280"/>
                  </a:moveTo>
                  <a:cubicBezTo>
                    <a:pt x="468" y="180"/>
                    <a:pt x="544" y="80"/>
                    <a:pt x="488" y="40"/>
                  </a:cubicBezTo>
                  <a:cubicBezTo>
                    <a:pt x="432" y="0"/>
                    <a:pt x="112" y="0"/>
                    <a:pt x="56" y="40"/>
                  </a:cubicBezTo>
                  <a:cubicBezTo>
                    <a:pt x="0" y="80"/>
                    <a:pt x="136" y="240"/>
                    <a:pt x="152" y="2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6" name="Text Box 50"/>
            <p:cNvSpPr txBox="1">
              <a:spLocks noChangeArrowheads="1"/>
            </p:cNvSpPr>
            <p:nvPr/>
          </p:nvSpPr>
          <p:spPr bwMode="auto">
            <a:xfrm>
              <a:off x="2478903" y="5739255"/>
              <a:ext cx="802185" cy="405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800">
                  <a:latin typeface="Verdana" pitchFamily="34" charset="0"/>
                </a:rPr>
                <a:t>10/0</a:t>
              </a:r>
            </a:p>
          </p:txBody>
        </p:sp>
        <p:sp>
          <p:nvSpPr>
            <p:cNvPr id="106517" name="Text Box 51"/>
            <p:cNvSpPr txBox="1">
              <a:spLocks noChangeArrowheads="1"/>
            </p:cNvSpPr>
            <p:nvPr/>
          </p:nvSpPr>
          <p:spPr bwMode="auto">
            <a:xfrm>
              <a:off x="6640786" y="5816418"/>
              <a:ext cx="802185" cy="405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800">
                  <a:latin typeface="Verdana" pitchFamily="34" charset="0"/>
                </a:rPr>
                <a:t>11/1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90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solution: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3</a:t>
            </a:fld>
            <a:endParaRPr lang="en-US" altLang="x-none"/>
          </a:p>
        </p:txBody>
      </p:sp>
      <p:sp>
        <p:nvSpPr>
          <p:cNvPr id="7" name="Flowchart: Delay 6"/>
          <p:cNvSpPr/>
          <p:nvPr/>
        </p:nvSpPr>
        <p:spPr>
          <a:xfrm>
            <a:off x="3534580" y="1595735"/>
            <a:ext cx="1143000" cy="990600"/>
          </a:xfrm>
          <a:prstGeom prst="flowChartDela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43980" y="1824335"/>
            <a:ext cx="9906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62245" y="1553169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</a:t>
            </a:r>
            <a:r>
              <a:rPr lang="en-US" dirty="0">
                <a:solidFill>
                  <a:schemeClr val="tx1"/>
                </a:solidFill>
              </a:rPr>
              <a:t>¢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772580" y="2967335"/>
            <a:ext cx="2857500" cy="213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If In==1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if Counter==2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  Out = 1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  Counter = 0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Else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  Counter += 1</a:t>
            </a:r>
          </a:p>
        </p:txBody>
      </p:sp>
      <p:cxnSp>
        <p:nvCxnSpPr>
          <p:cNvPr id="14" name="Elbow Connector 13"/>
          <p:cNvCxnSpPr>
            <a:stCxn id="11" idx="1"/>
          </p:cNvCxnSpPr>
          <p:nvPr/>
        </p:nvCxnSpPr>
        <p:spPr>
          <a:xfrm rot="10800000" flipH="1">
            <a:off x="2772580" y="2357735"/>
            <a:ext cx="762000" cy="1676400"/>
          </a:xfrm>
          <a:prstGeom prst="bentConnector4">
            <a:avLst>
              <a:gd name="adj1" fmla="val -30000"/>
              <a:gd name="adj2" fmla="val 10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25505" y="3953470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</a:t>
            </a:r>
          </a:p>
        </p:txBody>
      </p:sp>
      <p:cxnSp>
        <p:nvCxnSpPr>
          <p:cNvPr id="23" name="Straight Arrow Connector 22"/>
          <p:cNvCxnSpPr>
            <a:stCxn id="7" idx="3"/>
          </p:cNvCxnSpPr>
          <p:nvPr/>
        </p:nvCxnSpPr>
        <p:spPr>
          <a:xfrm>
            <a:off x="4677580" y="2091035"/>
            <a:ext cx="19050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63530" y="1671935"/>
            <a:ext cx="1361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Dispense</a:t>
            </a:r>
          </a:p>
          <a:p>
            <a:r>
              <a:rPr lang="en-US" dirty="0"/>
              <a:t>chocolate</a:t>
            </a:r>
          </a:p>
        </p:txBody>
      </p:sp>
      <p:cxnSp>
        <p:nvCxnSpPr>
          <p:cNvPr id="26" name="Elbow Connector 25"/>
          <p:cNvCxnSpPr>
            <a:stCxn id="30" idx="0"/>
            <a:endCxn id="11" idx="3"/>
          </p:cNvCxnSpPr>
          <p:nvPr/>
        </p:nvCxnSpPr>
        <p:spPr>
          <a:xfrm rot="16200000" flipH="1">
            <a:off x="3248830" y="1652885"/>
            <a:ext cx="2286000" cy="2476500"/>
          </a:xfrm>
          <a:prstGeom prst="bentConnector4">
            <a:avLst>
              <a:gd name="adj1" fmla="val -16250"/>
              <a:gd name="adj2" fmla="val 11423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077380" y="1748135"/>
            <a:ext cx="152400" cy="160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668180" y="395793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39380" y="5405735"/>
            <a:ext cx="1346844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Memory!</a:t>
            </a:r>
          </a:p>
        </p:txBody>
      </p:sp>
    </p:spTree>
    <p:extLst>
      <p:ext uri="{BB962C8B-B14F-4D97-AF65-F5344CB8AC3E}">
        <p14:creationId xmlns:p14="http://schemas.microsoft.com/office/powerpoint/2010/main" val="12359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9AF5EAD8-7E47-495F-BDD8-AC1B9D3511DA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107554" name="Rectang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Using latches in real life</a:t>
            </a:r>
          </a:p>
        </p:txBody>
      </p:sp>
      <p:sp>
        <p:nvSpPr>
          <p:cNvPr id="107555" name="Rectangle 3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000" dirty="0"/>
              <a:t>We can connect some latches, acting as memory, to an ALU (Arithmetic Logic Unit).</a:t>
            </a:r>
          </a:p>
          <a:p>
            <a:endParaRPr lang="en-US" altLang="x-none" sz="2000" dirty="0"/>
          </a:p>
          <a:p>
            <a:endParaRPr lang="en-US" altLang="x-none" sz="2000" dirty="0"/>
          </a:p>
          <a:p>
            <a:endParaRPr lang="en-US" altLang="x-none" sz="2000" dirty="0"/>
          </a:p>
          <a:p>
            <a:r>
              <a:rPr lang="en-US" altLang="x-none" sz="2000" dirty="0"/>
              <a:t>Let’s say these latches contain some value that we want to increment.</a:t>
            </a:r>
          </a:p>
          <a:p>
            <a:pPr lvl="1"/>
            <a:r>
              <a:rPr lang="en-US" altLang="x-none" sz="1900" dirty="0"/>
              <a:t>The ALU should read the current latch value.</a:t>
            </a:r>
          </a:p>
          <a:p>
            <a:pPr lvl="1"/>
            <a:r>
              <a:rPr lang="en-US" altLang="x-none" sz="1900" dirty="0"/>
              <a:t>It applies the “G = X + 1” operation.</a:t>
            </a:r>
          </a:p>
          <a:p>
            <a:pPr lvl="1"/>
            <a:r>
              <a:rPr lang="en-US" altLang="x-none" sz="1900" dirty="0"/>
              <a:t>The incremented value is stored back into the latches.</a:t>
            </a:r>
          </a:p>
          <a:p>
            <a:r>
              <a:rPr lang="en-US" altLang="x-none" sz="2000" dirty="0"/>
              <a:t>At this point, we have to stop the cycle, so the latch value doesn’t get incremented again by accident.</a:t>
            </a:r>
          </a:p>
          <a:p>
            <a:r>
              <a:rPr lang="en-US" altLang="x-none" sz="2000" dirty="0"/>
              <a:t>One convenient way to break the loop, is to disable the latches.</a:t>
            </a:r>
          </a:p>
        </p:txBody>
      </p:sp>
      <p:grpSp>
        <p:nvGrpSpPr>
          <p:cNvPr id="107523" name="Group 87"/>
          <p:cNvGrpSpPr>
            <a:grpSpLocks/>
          </p:cNvGrpSpPr>
          <p:nvPr/>
        </p:nvGrpSpPr>
        <p:grpSpPr bwMode="auto">
          <a:xfrm>
            <a:off x="5159375" y="1692275"/>
            <a:ext cx="3146425" cy="1385888"/>
            <a:chOff x="1760" y="864"/>
            <a:chExt cx="2224" cy="979"/>
          </a:xfrm>
        </p:grpSpPr>
        <p:grpSp>
          <p:nvGrpSpPr>
            <p:cNvPr id="107527" name="Group 81"/>
            <p:cNvGrpSpPr>
              <a:grpSpLocks/>
            </p:cNvGrpSpPr>
            <p:nvPr/>
          </p:nvGrpSpPr>
          <p:grpSpPr bwMode="auto">
            <a:xfrm>
              <a:off x="1760" y="864"/>
              <a:ext cx="544" cy="216"/>
              <a:chOff x="1904" y="3120"/>
              <a:chExt cx="544" cy="216"/>
            </a:xfrm>
          </p:grpSpPr>
          <p:sp>
            <p:nvSpPr>
              <p:cNvPr id="107551" name="Line 55"/>
              <p:cNvSpPr>
                <a:spLocks noChangeShapeType="1"/>
              </p:cNvSpPr>
              <p:nvPr/>
            </p:nvSpPr>
            <p:spPr bwMode="auto">
              <a:xfrm>
                <a:off x="2160" y="321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52" name="Text Box 56"/>
              <p:cNvSpPr txBox="1">
                <a:spLocks noChangeArrowheads="1"/>
              </p:cNvSpPr>
              <p:nvPr/>
            </p:nvSpPr>
            <p:spPr bwMode="auto">
              <a:xfrm>
                <a:off x="1904" y="3120"/>
                <a:ext cx="313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+1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grpSp>
          <p:nvGrpSpPr>
            <p:cNvPr id="107528" name="Group 86"/>
            <p:cNvGrpSpPr>
              <a:grpSpLocks/>
            </p:cNvGrpSpPr>
            <p:nvPr/>
          </p:nvGrpSpPr>
          <p:grpSpPr bwMode="auto">
            <a:xfrm>
              <a:off x="3696" y="1056"/>
              <a:ext cx="288" cy="432"/>
              <a:chOff x="3696" y="1056"/>
              <a:chExt cx="288" cy="432"/>
            </a:xfrm>
          </p:grpSpPr>
          <p:sp>
            <p:nvSpPr>
              <p:cNvPr id="107548" name="Line 62"/>
              <p:cNvSpPr>
                <a:spLocks noChangeShapeType="1"/>
              </p:cNvSpPr>
              <p:nvPr/>
            </p:nvSpPr>
            <p:spPr bwMode="auto">
              <a:xfrm>
                <a:off x="3696" y="1488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49" name="Line 63"/>
              <p:cNvSpPr>
                <a:spLocks noChangeShapeType="1"/>
              </p:cNvSpPr>
              <p:nvPr/>
            </p:nvSpPr>
            <p:spPr bwMode="auto">
              <a:xfrm>
                <a:off x="3984" y="1056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50" name="Line 64"/>
              <p:cNvSpPr>
                <a:spLocks noChangeShapeType="1"/>
              </p:cNvSpPr>
              <p:nvPr/>
            </p:nvSpPr>
            <p:spPr bwMode="auto">
              <a:xfrm>
                <a:off x="3696" y="105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7529" name="Group 65"/>
            <p:cNvGrpSpPr>
              <a:grpSpLocks/>
            </p:cNvGrpSpPr>
            <p:nvPr/>
          </p:nvGrpSpPr>
          <p:grpSpPr bwMode="auto">
            <a:xfrm>
              <a:off x="2016" y="1152"/>
              <a:ext cx="288" cy="432"/>
              <a:chOff x="1440" y="2112"/>
              <a:chExt cx="288" cy="432"/>
            </a:xfrm>
          </p:grpSpPr>
          <p:sp>
            <p:nvSpPr>
              <p:cNvPr id="107545" name="Line 66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46" name="Line 67"/>
              <p:cNvSpPr>
                <a:spLocks noChangeShapeType="1"/>
              </p:cNvSpPr>
              <p:nvPr/>
            </p:nvSpPr>
            <p:spPr bwMode="auto">
              <a:xfrm>
                <a:off x="1440" y="2544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547" name="Line 68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7530" name="Group 80"/>
            <p:cNvGrpSpPr>
              <a:grpSpLocks/>
            </p:cNvGrpSpPr>
            <p:nvPr/>
          </p:nvGrpSpPr>
          <p:grpSpPr bwMode="auto">
            <a:xfrm>
              <a:off x="2294" y="864"/>
              <a:ext cx="1426" cy="408"/>
              <a:chOff x="2438" y="3120"/>
              <a:chExt cx="1426" cy="408"/>
            </a:xfrm>
          </p:grpSpPr>
          <p:sp>
            <p:nvSpPr>
              <p:cNvPr id="107540" name="Text Box 52"/>
              <p:cNvSpPr txBox="1">
                <a:spLocks noChangeArrowheads="1"/>
              </p:cNvSpPr>
              <p:nvPr/>
            </p:nvSpPr>
            <p:spPr bwMode="auto">
              <a:xfrm>
                <a:off x="2543" y="3216"/>
                <a:ext cx="1201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ALU</a:t>
                </a:r>
              </a:p>
            </p:txBody>
          </p:sp>
          <p:sp>
            <p:nvSpPr>
              <p:cNvPr id="107541" name="Rectangle 53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1392" cy="3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2000">
                  <a:latin typeface="Verdana" pitchFamily="34" charset="0"/>
                </a:endParaRPr>
              </a:p>
            </p:txBody>
          </p:sp>
          <p:sp>
            <p:nvSpPr>
              <p:cNvPr id="107542" name="Text Box 72"/>
              <p:cNvSpPr txBox="1">
                <a:spLocks noChangeArrowheads="1"/>
              </p:cNvSpPr>
              <p:nvPr/>
            </p:nvSpPr>
            <p:spPr bwMode="auto">
              <a:xfrm>
                <a:off x="2438" y="3120"/>
                <a:ext cx="217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S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07543" name="Text Box 73"/>
              <p:cNvSpPr txBox="1">
                <a:spLocks noChangeArrowheads="1"/>
              </p:cNvSpPr>
              <p:nvPr/>
            </p:nvSpPr>
            <p:spPr bwMode="auto">
              <a:xfrm>
                <a:off x="2438" y="3312"/>
                <a:ext cx="216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X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07544" name="Text Box 76"/>
              <p:cNvSpPr txBox="1">
                <a:spLocks noChangeArrowheads="1"/>
              </p:cNvSpPr>
              <p:nvPr/>
            </p:nvSpPr>
            <p:spPr bwMode="auto">
              <a:xfrm>
                <a:off x="3637" y="3217"/>
                <a:ext cx="227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G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107531" name="Group 85"/>
            <p:cNvGrpSpPr>
              <a:grpSpLocks/>
            </p:cNvGrpSpPr>
            <p:nvPr/>
          </p:nvGrpSpPr>
          <p:grpSpPr bwMode="auto">
            <a:xfrm>
              <a:off x="2259" y="1359"/>
              <a:ext cx="1482" cy="484"/>
              <a:chOff x="2259" y="1359"/>
              <a:chExt cx="1482" cy="484"/>
            </a:xfrm>
          </p:grpSpPr>
          <p:sp>
            <p:nvSpPr>
              <p:cNvPr id="34829" name="Rectangle 60"/>
              <p:cNvSpPr>
                <a:spLocks noChangeArrowheads="1"/>
              </p:cNvSpPr>
              <p:nvPr/>
            </p:nvSpPr>
            <p:spPr bwMode="auto">
              <a:xfrm>
                <a:off x="2304" y="1392"/>
                <a:ext cx="1392" cy="384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000">
                  <a:latin typeface="Verdana" pitchFamily="-109" charset="0"/>
                  <a:ea typeface="Verdana" pitchFamily="-109" charset="0"/>
                  <a:cs typeface="Verdana" pitchFamily="-109" charset="0"/>
                </a:endParaRPr>
              </a:p>
            </p:txBody>
          </p:sp>
          <p:sp>
            <p:nvSpPr>
              <p:cNvPr id="107536" name="Text Box 59"/>
              <p:cNvSpPr txBox="1">
                <a:spLocks noChangeArrowheads="1"/>
              </p:cNvSpPr>
              <p:nvPr/>
            </p:nvSpPr>
            <p:spPr bwMode="auto">
              <a:xfrm>
                <a:off x="2400" y="1488"/>
                <a:ext cx="1200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Latches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  <p:sp>
            <p:nvSpPr>
              <p:cNvPr id="107537" name="Text Box 77"/>
              <p:cNvSpPr txBox="1">
                <a:spLocks noChangeArrowheads="1"/>
              </p:cNvSpPr>
              <p:nvPr/>
            </p:nvSpPr>
            <p:spPr bwMode="auto">
              <a:xfrm>
                <a:off x="3493" y="1391"/>
                <a:ext cx="227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D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07538" name="Text Box 78"/>
              <p:cNvSpPr txBox="1">
                <a:spLocks noChangeArrowheads="1"/>
              </p:cNvSpPr>
              <p:nvPr/>
            </p:nvSpPr>
            <p:spPr bwMode="auto">
              <a:xfrm>
                <a:off x="2293" y="1488"/>
                <a:ext cx="229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Q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07539" name="Text Box 83"/>
              <p:cNvSpPr txBox="1">
                <a:spLocks noChangeArrowheads="1"/>
              </p:cNvSpPr>
              <p:nvPr/>
            </p:nvSpPr>
            <p:spPr bwMode="auto">
              <a:xfrm>
                <a:off x="3493" y="1584"/>
                <a:ext cx="218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C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sp>
          <p:nvSpPr>
            <p:cNvPr id="107532" name="Line 84"/>
            <p:cNvSpPr>
              <a:spLocks noChangeShapeType="1"/>
            </p:cNvSpPr>
            <p:nvPr/>
          </p:nvSpPr>
          <p:spPr bwMode="auto">
            <a:xfrm>
              <a:off x="3696" y="1680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4990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A8CC2ED0-0735-4098-925C-021C7C8138D7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108578" name="Rectang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The problem with latches</a:t>
            </a:r>
          </a:p>
        </p:txBody>
      </p:sp>
      <p:sp>
        <p:nvSpPr>
          <p:cNvPr id="108579" name="Rectangle 3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000" dirty="0"/>
          </a:p>
          <a:p>
            <a:endParaRPr lang="en-US" altLang="x-none" sz="2000" dirty="0"/>
          </a:p>
          <a:p>
            <a:endParaRPr lang="en-US" altLang="x-none" sz="2000" dirty="0"/>
          </a:p>
          <a:p>
            <a:endParaRPr lang="en-US" altLang="x-none" sz="2000" dirty="0"/>
          </a:p>
          <a:p>
            <a:endParaRPr lang="en-US" altLang="x-none" sz="2000" dirty="0"/>
          </a:p>
          <a:p>
            <a:r>
              <a:rPr lang="en-US" altLang="x-none" sz="2000" dirty="0"/>
              <a:t>The problem is exactly when to disable the latches. You have to wait long enough for the ALU to produce its output, but no longer.</a:t>
            </a:r>
          </a:p>
          <a:p>
            <a:pPr lvl="1"/>
            <a:r>
              <a:rPr lang="en-US" altLang="x-none" sz="1900" dirty="0"/>
              <a:t>Different ALU operations have different delays. For instance, arithmetic operations might go through an adder, whereas logical operations don’t.</a:t>
            </a:r>
          </a:p>
          <a:p>
            <a:pPr lvl="1"/>
            <a:r>
              <a:rPr lang="en-US" altLang="x-none" sz="1900" dirty="0"/>
              <a:t>Changing the ALU implementation, such as using a carry-</a:t>
            </a:r>
            <a:r>
              <a:rPr lang="en-US" altLang="x-none" sz="1900" dirty="0" err="1"/>
              <a:t>lookahead</a:t>
            </a:r>
            <a:r>
              <a:rPr lang="en-US" altLang="x-none" sz="1900" dirty="0"/>
              <a:t> adder instead of a ripple-carry adder, also affects the delay.</a:t>
            </a:r>
          </a:p>
          <a:p>
            <a:r>
              <a:rPr lang="en-US" altLang="x-none" sz="2000" dirty="0"/>
              <a:t>In general, it’s very difficult to know how long operations take, and how long latches should be enabled for.</a:t>
            </a:r>
          </a:p>
        </p:txBody>
      </p:sp>
      <p:grpSp>
        <p:nvGrpSpPr>
          <p:cNvPr id="108547" name="Group 26"/>
          <p:cNvGrpSpPr>
            <a:grpSpLocks/>
          </p:cNvGrpSpPr>
          <p:nvPr/>
        </p:nvGrpSpPr>
        <p:grpSpPr bwMode="auto">
          <a:xfrm>
            <a:off x="2973388" y="1344613"/>
            <a:ext cx="3503612" cy="1550987"/>
            <a:chOff x="1777" y="864"/>
            <a:chExt cx="2207" cy="977"/>
          </a:xfrm>
        </p:grpSpPr>
        <p:grpSp>
          <p:nvGrpSpPr>
            <p:cNvPr id="108551" name="Group 27"/>
            <p:cNvGrpSpPr>
              <a:grpSpLocks/>
            </p:cNvGrpSpPr>
            <p:nvPr/>
          </p:nvGrpSpPr>
          <p:grpSpPr bwMode="auto">
            <a:xfrm>
              <a:off x="1777" y="864"/>
              <a:ext cx="527" cy="192"/>
              <a:chOff x="1921" y="3120"/>
              <a:chExt cx="527" cy="192"/>
            </a:xfrm>
          </p:grpSpPr>
          <p:sp>
            <p:nvSpPr>
              <p:cNvPr id="108575" name="Line 28"/>
              <p:cNvSpPr>
                <a:spLocks noChangeShapeType="1"/>
              </p:cNvSpPr>
              <p:nvPr/>
            </p:nvSpPr>
            <p:spPr bwMode="auto">
              <a:xfrm>
                <a:off x="2160" y="321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6" name="Text Box 29"/>
              <p:cNvSpPr txBox="1">
                <a:spLocks noChangeArrowheads="1"/>
              </p:cNvSpPr>
              <p:nvPr/>
            </p:nvSpPr>
            <p:spPr bwMode="auto">
              <a:xfrm>
                <a:off x="1921" y="3120"/>
                <a:ext cx="27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+1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grpSp>
          <p:nvGrpSpPr>
            <p:cNvPr id="108552" name="Group 30"/>
            <p:cNvGrpSpPr>
              <a:grpSpLocks/>
            </p:cNvGrpSpPr>
            <p:nvPr/>
          </p:nvGrpSpPr>
          <p:grpSpPr bwMode="auto">
            <a:xfrm>
              <a:off x="3696" y="1056"/>
              <a:ext cx="288" cy="432"/>
              <a:chOff x="3696" y="1056"/>
              <a:chExt cx="288" cy="432"/>
            </a:xfrm>
          </p:grpSpPr>
          <p:sp>
            <p:nvSpPr>
              <p:cNvPr id="108572" name="Line 31"/>
              <p:cNvSpPr>
                <a:spLocks noChangeShapeType="1"/>
              </p:cNvSpPr>
              <p:nvPr/>
            </p:nvSpPr>
            <p:spPr bwMode="auto">
              <a:xfrm>
                <a:off x="3696" y="1488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3" name="Line 32"/>
              <p:cNvSpPr>
                <a:spLocks noChangeShapeType="1"/>
              </p:cNvSpPr>
              <p:nvPr/>
            </p:nvSpPr>
            <p:spPr bwMode="auto">
              <a:xfrm>
                <a:off x="3984" y="1056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4" name="Line 33"/>
              <p:cNvSpPr>
                <a:spLocks noChangeShapeType="1"/>
              </p:cNvSpPr>
              <p:nvPr/>
            </p:nvSpPr>
            <p:spPr bwMode="auto">
              <a:xfrm>
                <a:off x="3696" y="105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8553" name="Group 34"/>
            <p:cNvGrpSpPr>
              <a:grpSpLocks/>
            </p:cNvGrpSpPr>
            <p:nvPr/>
          </p:nvGrpSpPr>
          <p:grpSpPr bwMode="auto">
            <a:xfrm>
              <a:off x="2016" y="1152"/>
              <a:ext cx="288" cy="432"/>
              <a:chOff x="1440" y="2112"/>
              <a:chExt cx="288" cy="432"/>
            </a:xfrm>
          </p:grpSpPr>
          <p:sp>
            <p:nvSpPr>
              <p:cNvPr id="108569" name="Line 35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0" name="Line 36"/>
              <p:cNvSpPr>
                <a:spLocks noChangeShapeType="1"/>
              </p:cNvSpPr>
              <p:nvPr/>
            </p:nvSpPr>
            <p:spPr bwMode="auto">
              <a:xfrm>
                <a:off x="1440" y="2544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1" name="Line 37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8554" name="Group 38"/>
            <p:cNvGrpSpPr>
              <a:grpSpLocks/>
            </p:cNvGrpSpPr>
            <p:nvPr/>
          </p:nvGrpSpPr>
          <p:grpSpPr bwMode="auto">
            <a:xfrm>
              <a:off x="2304" y="864"/>
              <a:ext cx="1404" cy="384"/>
              <a:chOff x="2448" y="3120"/>
              <a:chExt cx="1404" cy="384"/>
            </a:xfrm>
          </p:grpSpPr>
          <p:sp>
            <p:nvSpPr>
              <p:cNvPr id="108564" name="Text Box 39"/>
              <p:cNvSpPr txBox="1">
                <a:spLocks noChangeArrowheads="1"/>
              </p:cNvSpPr>
              <p:nvPr/>
            </p:nvSpPr>
            <p:spPr bwMode="auto">
              <a:xfrm>
                <a:off x="2544" y="3216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ALU</a:t>
                </a:r>
              </a:p>
            </p:txBody>
          </p:sp>
          <p:sp>
            <p:nvSpPr>
              <p:cNvPr id="108565" name="Rectangle 40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1392" cy="3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2000">
                  <a:latin typeface="Verdana" pitchFamily="34" charset="0"/>
                </a:endParaRPr>
              </a:p>
            </p:txBody>
          </p:sp>
          <p:sp>
            <p:nvSpPr>
              <p:cNvPr id="108566" name="Text Box 41"/>
              <p:cNvSpPr txBox="1">
                <a:spLocks noChangeArrowheads="1"/>
              </p:cNvSpPr>
              <p:nvPr/>
            </p:nvSpPr>
            <p:spPr bwMode="auto">
              <a:xfrm>
                <a:off x="2449" y="3120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S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08567" name="Text Box 42"/>
              <p:cNvSpPr txBox="1">
                <a:spLocks noChangeArrowheads="1"/>
              </p:cNvSpPr>
              <p:nvPr/>
            </p:nvSpPr>
            <p:spPr bwMode="auto">
              <a:xfrm>
                <a:off x="2449" y="3312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X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08568" name="Text Box 43"/>
              <p:cNvSpPr txBox="1">
                <a:spLocks noChangeArrowheads="1"/>
              </p:cNvSpPr>
              <p:nvPr/>
            </p:nvSpPr>
            <p:spPr bwMode="auto">
              <a:xfrm>
                <a:off x="3649" y="321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G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108555" name="Group 44"/>
            <p:cNvGrpSpPr>
              <a:grpSpLocks/>
            </p:cNvGrpSpPr>
            <p:nvPr/>
          </p:nvGrpSpPr>
          <p:grpSpPr bwMode="auto">
            <a:xfrm>
              <a:off x="2258" y="1357"/>
              <a:ext cx="1485" cy="484"/>
              <a:chOff x="2258" y="1357"/>
              <a:chExt cx="1485" cy="484"/>
            </a:xfrm>
          </p:grpSpPr>
          <p:sp>
            <p:nvSpPr>
              <p:cNvPr id="35853" name="Rectangle 46"/>
              <p:cNvSpPr>
                <a:spLocks noChangeArrowheads="1"/>
              </p:cNvSpPr>
              <p:nvPr/>
            </p:nvSpPr>
            <p:spPr bwMode="auto">
              <a:xfrm>
                <a:off x="2304" y="1392"/>
                <a:ext cx="1392" cy="384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000">
                  <a:latin typeface="Verdana" pitchFamily="-109" charset="0"/>
                  <a:ea typeface="Verdana" pitchFamily="-109" charset="0"/>
                  <a:cs typeface="Verdana" pitchFamily="-109" charset="0"/>
                </a:endParaRPr>
              </a:p>
            </p:txBody>
          </p:sp>
          <p:sp>
            <p:nvSpPr>
              <p:cNvPr id="108560" name="Text Box 45"/>
              <p:cNvSpPr txBox="1">
                <a:spLocks noChangeArrowheads="1"/>
              </p:cNvSpPr>
              <p:nvPr/>
            </p:nvSpPr>
            <p:spPr bwMode="auto">
              <a:xfrm>
                <a:off x="2400" y="1488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Latches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  <p:sp>
            <p:nvSpPr>
              <p:cNvPr id="108561" name="Text Box 47"/>
              <p:cNvSpPr txBox="1">
                <a:spLocks noChangeArrowheads="1"/>
              </p:cNvSpPr>
              <p:nvPr/>
            </p:nvSpPr>
            <p:spPr bwMode="auto">
              <a:xfrm>
                <a:off x="3505" y="1392"/>
                <a:ext cx="20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D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08562" name="Text Box 48"/>
              <p:cNvSpPr txBox="1">
                <a:spLocks noChangeArrowheads="1"/>
              </p:cNvSpPr>
              <p:nvPr/>
            </p:nvSpPr>
            <p:spPr bwMode="auto">
              <a:xfrm>
                <a:off x="2305" y="1488"/>
                <a:ext cx="2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Q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08563" name="Text Box 49"/>
              <p:cNvSpPr txBox="1">
                <a:spLocks noChangeArrowheads="1"/>
              </p:cNvSpPr>
              <p:nvPr/>
            </p:nvSpPr>
            <p:spPr bwMode="auto">
              <a:xfrm>
                <a:off x="3504" y="1584"/>
                <a:ext cx="19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C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sp>
          <p:nvSpPr>
            <p:cNvPr id="108556" name="Line 50"/>
            <p:cNvSpPr>
              <a:spLocks noChangeShapeType="1"/>
            </p:cNvSpPr>
            <p:nvPr/>
          </p:nvSpPr>
          <p:spPr bwMode="auto">
            <a:xfrm>
              <a:off x="3696" y="1680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787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18103E1C-15F0-49C8-B615-14CD03763DD7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109575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Flip-Flops (FFs)</a:t>
            </a:r>
          </a:p>
        </p:txBody>
      </p:sp>
      <p:sp>
        <p:nvSpPr>
          <p:cNvPr id="109576" name="Rectangle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We’ll address some of the shortcomings of latches by using them to build flip-flops.</a:t>
            </a:r>
          </a:p>
          <a:p>
            <a:pPr lvl="1"/>
            <a:endParaRPr lang="en-US" altLang="x-none" dirty="0"/>
          </a:p>
          <a:p>
            <a:pPr lvl="1"/>
            <a:r>
              <a:rPr lang="en-US" altLang="x-none" dirty="0"/>
              <a:t>Adding a “clock” signal helps circuits synchronize their actions.</a:t>
            </a:r>
          </a:p>
          <a:p>
            <a:pPr lvl="1"/>
            <a:endParaRPr lang="en-US" altLang="x-none" dirty="0"/>
          </a:p>
          <a:p>
            <a:pPr lvl="1"/>
            <a:r>
              <a:rPr lang="en-US" altLang="x-none" dirty="0"/>
              <a:t>We’ll also need to disable memory units quickly.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78AA872E-2387-49B3-B46F-5EEC82933FBD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110629" name="Rectang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Making latches work right</a:t>
            </a:r>
          </a:p>
        </p:txBody>
      </p:sp>
      <p:sp>
        <p:nvSpPr>
          <p:cNvPr id="110630" name="Rectangle 3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Our example used latches as memory for an ALU.</a:t>
            </a:r>
          </a:p>
          <a:p>
            <a:pPr lvl="1"/>
            <a:r>
              <a:rPr lang="en-US" altLang="x-none" dirty="0"/>
              <a:t>Let’s say there are four latches initially storing 0000.</a:t>
            </a:r>
          </a:p>
          <a:p>
            <a:pPr lvl="1"/>
            <a:r>
              <a:rPr lang="en-US" altLang="x-none" dirty="0"/>
              <a:t>We want to use an ALU to increment that value to 0001.</a:t>
            </a:r>
          </a:p>
          <a:p>
            <a:r>
              <a:rPr lang="en-US" altLang="x-none" dirty="0"/>
              <a:t>Normally the latches should be disabled, to prevent unwanted data from being accidentally stored.</a:t>
            </a:r>
          </a:p>
          <a:p>
            <a:pPr lvl="1"/>
            <a:r>
              <a:rPr lang="en-US" altLang="x-none" dirty="0"/>
              <a:t>In our example, the ALU can read the current latch contents, 0000, and compute their increment, 0001.</a:t>
            </a:r>
          </a:p>
          <a:p>
            <a:pPr lvl="1"/>
            <a:r>
              <a:rPr lang="en-US" altLang="x-none" dirty="0"/>
              <a:t>But the new value cannot be stored back while the latch is disabled. 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</p:txBody>
      </p:sp>
      <p:grpSp>
        <p:nvGrpSpPr>
          <p:cNvPr id="110595" name="Group 5"/>
          <p:cNvGrpSpPr>
            <a:grpSpLocks/>
          </p:cNvGrpSpPr>
          <p:nvPr/>
        </p:nvGrpSpPr>
        <p:grpSpPr bwMode="auto">
          <a:xfrm>
            <a:off x="2865438" y="4692650"/>
            <a:ext cx="836612" cy="304800"/>
            <a:chOff x="1777" y="1440"/>
            <a:chExt cx="527" cy="192"/>
          </a:xfrm>
        </p:grpSpPr>
        <p:sp>
          <p:nvSpPr>
            <p:cNvPr id="110626" name="Line 6"/>
            <p:cNvSpPr>
              <a:spLocks noChangeShapeType="1"/>
            </p:cNvSpPr>
            <p:nvPr/>
          </p:nvSpPr>
          <p:spPr bwMode="auto">
            <a:xfrm>
              <a:off x="2016" y="1536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7" name="Text Box 7"/>
            <p:cNvSpPr txBox="1">
              <a:spLocks noChangeArrowheads="1"/>
            </p:cNvSpPr>
            <p:nvPr/>
          </p:nvSpPr>
          <p:spPr bwMode="auto">
            <a:xfrm>
              <a:off x="1777" y="1440"/>
              <a:ext cx="27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latin typeface="Verdana" pitchFamily="34" charset="0"/>
                </a:rPr>
                <a:t>+1</a:t>
              </a:r>
              <a:endParaRPr lang="en-US" altLang="x-none" sz="1200">
                <a:latin typeface="Verdana" pitchFamily="34" charset="0"/>
              </a:endParaRPr>
            </a:p>
          </p:txBody>
        </p:sp>
      </p:grpSp>
      <p:grpSp>
        <p:nvGrpSpPr>
          <p:cNvPr id="110596" name="Group 8"/>
          <p:cNvGrpSpPr>
            <a:grpSpLocks/>
          </p:cNvGrpSpPr>
          <p:nvPr/>
        </p:nvGrpSpPr>
        <p:grpSpPr bwMode="auto">
          <a:xfrm>
            <a:off x="5911850" y="4997450"/>
            <a:ext cx="457200" cy="685800"/>
            <a:chOff x="3696" y="1056"/>
            <a:chExt cx="288" cy="432"/>
          </a:xfrm>
        </p:grpSpPr>
        <p:sp>
          <p:nvSpPr>
            <p:cNvPr id="110623" name="Line 9"/>
            <p:cNvSpPr>
              <a:spLocks noChangeShapeType="1"/>
            </p:cNvSpPr>
            <p:nvPr/>
          </p:nvSpPr>
          <p:spPr bwMode="auto">
            <a:xfrm>
              <a:off x="3696" y="148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4" name="Line 10"/>
            <p:cNvSpPr>
              <a:spLocks noChangeShapeType="1"/>
            </p:cNvSpPr>
            <p:nvPr/>
          </p:nvSpPr>
          <p:spPr bwMode="auto">
            <a:xfrm>
              <a:off x="3984" y="1056"/>
              <a:ext cx="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5" name="Line 11"/>
            <p:cNvSpPr>
              <a:spLocks noChangeShapeType="1"/>
            </p:cNvSpPr>
            <p:nvPr/>
          </p:nvSpPr>
          <p:spPr bwMode="auto">
            <a:xfrm>
              <a:off x="3696" y="1056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597" name="Group 12"/>
          <p:cNvGrpSpPr>
            <a:grpSpLocks/>
          </p:cNvGrpSpPr>
          <p:nvPr/>
        </p:nvGrpSpPr>
        <p:grpSpPr bwMode="auto">
          <a:xfrm>
            <a:off x="3244850" y="5149850"/>
            <a:ext cx="457200" cy="685800"/>
            <a:chOff x="1440" y="2112"/>
            <a:chExt cx="288" cy="432"/>
          </a:xfrm>
        </p:grpSpPr>
        <p:sp>
          <p:nvSpPr>
            <p:cNvPr id="110620" name="Line 13"/>
            <p:cNvSpPr>
              <a:spLocks noChangeShapeType="1"/>
            </p:cNvSpPr>
            <p:nvPr/>
          </p:nvSpPr>
          <p:spPr bwMode="auto">
            <a:xfrm>
              <a:off x="1440" y="211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1" name="Line 14"/>
            <p:cNvSpPr>
              <a:spLocks noChangeShapeType="1"/>
            </p:cNvSpPr>
            <p:nvPr/>
          </p:nvSpPr>
          <p:spPr bwMode="auto">
            <a:xfrm>
              <a:off x="1440" y="254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2" name="Line 15"/>
            <p:cNvSpPr>
              <a:spLocks noChangeShapeType="1"/>
            </p:cNvSpPr>
            <p:nvPr/>
          </p:nvSpPr>
          <p:spPr bwMode="auto">
            <a:xfrm>
              <a:off x="1440" y="2112"/>
              <a:ext cx="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598" name="Group 16"/>
          <p:cNvGrpSpPr>
            <a:grpSpLocks/>
          </p:cNvGrpSpPr>
          <p:nvPr/>
        </p:nvGrpSpPr>
        <p:grpSpPr bwMode="auto">
          <a:xfrm>
            <a:off x="3702050" y="4692650"/>
            <a:ext cx="2228850" cy="609600"/>
            <a:chOff x="2448" y="3120"/>
            <a:chExt cx="1404" cy="384"/>
          </a:xfrm>
        </p:grpSpPr>
        <p:sp>
          <p:nvSpPr>
            <p:cNvPr id="110615" name="Text Box 17"/>
            <p:cNvSpPr txBox="1">
              <a:spLocks noChangeArrowheads="1"/>
            </p:cNvSpPr>
            <p:nvPr/>
          </p:nvSpPr>
          <p:spPr bwMode="auto">
            <a:xfrm>
              <a:off x="2544" y="3216"/>
              <a:ext cx="1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latin typeface="Verdana" pitchFamily="34" charset="0"/>
                </a:rPr>
                <a:t>ALU</a:t>
              </a:r>
            </a:p>
          </p:txBody>
        </p:sp>
        <p:sp>
          <p:nvSpPr>
            <p:cNvPr id="110616" name="Rectangle 18"/>
            <p:cNvSpPr>
              <a:spLocks noChangeArrowheads="1"/>
            </p:cNvSpPr>
            <p:nvPr/>
          </p:nvSpPr>
          <p:spPr bwMode="auto">
            <a:xfrm>
              <a:off x="2448" y="3120"/>
              <a:ext cx="139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 sz="2000">
                <a:latin typeface="Verdana" pitchFamily="34" charset="0"/>
              </a:endParaRPr>
            </a:p>
          </p:txBody>
        </p:sp>
        <p:sp>
          <p:nvSpPr>
            <p:cNvPr id="110617" name="Text Box 19"/>
            <p:cNvSpPr txBox="1">
              <a:spLocks noChangeArrowheads="1"/>
            </p:cNvSpPr>
            <p:nvPr/>
          </p:nvSpPr>
          <p:spPr bwMode="auto">
            <a:xfrm>
              <a:off x="2449" y="3120"/>
              <a:ext cx="1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latin typeface="Verdana" pitchFamily="34" charset="0"/>
                </a:rPr>
                <a:t>S</a:t>
              </a:r>
              <a:endParaRPr lang="en-US" altLang="x-none" sz="2000">
                <a:latin typeface="Verdana" pitchFamily="34" charset="0"/>
              </a:endParaRPr>
            </a:p>
          </p:txBody>
        </p:sp>
        <p:sp>
          <p:nvSpPr>
            <p:cNvPr id="110618" name="Text Box 20"/>
            <p:cNvSpPr txBox="1">
              <a:spLocks noChangeArrowheads="1"/>
            </p:cNvSpPr>
            <p:nvPr/>
          </p:nvSpPr>
          <p:spPr bwMode="auto">
            <a:xfrm>
              <a:off x="2449" y="3312"/>
              <a:ext cx="1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latin typeface="Verdana" pitchFamily="34" charset="0"/>
                </a:rPr>
                <a:t>X</a:t>
              </a:r>
              <a:endParaRPr lang="en-US" altLang="x-none" sz="2000">
                <a:latin typeface="Verdana" pitchFamily="34" charset="0"/>
              </a:endParaRPr>
            </a:p>
          </p:txBody>
        </p:sp>
        <p:sp>
          <p:nvSpPr>
            <p:cNvPr id="110619" name="Text Box 21"/>
            <p:cNvSpPr txBox="1">
              <a:spLocks noChangeArrowheads="1"/>
            </p:cNvSpPr>
            <p:nvPr/>
          </p:nvSpPr>
          <p:spPr bwMode="auto">
            <a:xfrm>
              <a:off x="3649" y="3216"/>
              <a:ext cx="2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latin typeface="Verdana" pitchFamily="34" charset="0"/>
                </a:rPr>
                <a:t>G</a:t>
              </a:r>
              <a:endParaRPr lang="en-US" altLang="x-none" sz="2000">
                <a:latin typeface="Verdana" pitchFamily="34" charset="0"/>
              </a:endParaRPr>
            </a:p>
          </p:txBody>
        </p:sp>
      </p:grpSp>
      <p:grpSp>
        <p:nvGrpSpPr>
          <p:cNvPr id="110599" name="Group 22"/>
          <p:cNvGrpSpPr>
            <a:grpSpLocks/>
          </p:cNvGrpSpPr>
          <p:nvPr/>
        </p:nvGrpSpPr>
        <p:grpSpPr bwMode="auto">
          <a:xfrm>
            <a:off x="3629025" y="5473700"/>
            <a:ext cx="2357438" cy="768350"/>
            <a:chOff x="2258" y="1356"/>
            <a:chExt cx="1485" cy="484"/>
          </a:xfrm>
        </p:grpSpPr>
        <p:sp>
          <p:nvSpPr>
            <p:cNvPr id="37905" name="Rectangle 24"/>
            <p:cNvSpPr>
              <a:spLocks noChangeArrowheads="1"/>
            </p:cNvSpPr>
            <p:nvPr/>
          </p:nvSpPr>
          <p:spPr bwMode="auto">
            <a:xfrm>
              <a:off x="2304" y="1392"/>
              <a:ext cx="1392" cy="384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hangingPunct="0">
                <a:defRPr/>
              </a:pPr>
              <a:endParaRPr lang="en-US" sz="2000">
                <a:latin typeface="Verdana" pitchFamily="-109" charset="0"/>
                <a:ea typeface="Verdana" pitchFamily="-109" charset="0"/>
                <a:cs typeface="Verdana" pitchFamily="-109" charset="0"/>
              </a:endParaRPr>
            </a:p>
          </p:txBody>
        </p:sp>
        <p:sp>
          <p:nvSpPr>
            <p:cNvPr id="110611" name="Text Box 23"/>
            <p:cNvSpPr txBox="1">
              <a:spLocks noChangeArrowheads="1"/>
            </p:cNvSpPr>
            <p:nvPr/>
          </p:nvSpPr>
          <p:spPr bwMode="auto">
            <a:xfrm>
              <a:off x="2400" y="1488"/>
              <a:ext cx="1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latin typeface="Verdana" pitchFamily="34" charset="0"/>
                </a:rPr>
                <a:t>Latches</a:t>
              </a:r>
              <a:endParaRPr lang="en-US" altLang="x-none" sz="1200">
                <a:latin typeface="Verdana" pitchFamily="34" charset="0"/>
              </a:endParaRPr>
            </a:p>
          </p:txBody>
        </p:sp>
        <p:sp>
          <p:nvSpPr>
            <p:cNvPr id="110612" name="Text Box 25"/>
            <p:cNvSpPr txBox="1">
              <a:spLocks noChangeArrowheads="1"/>
            </p:cNvSpPr>
            <p:nvPr/>
          </p:nvSpPr>
          <p:spPr bwMode="auto">
            <a:xfrm>
              <a:off x="3505" y="1392"/>
              <a:ext cx="20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latin typeface="Verdana" pitchFamily="34" charset="0"/>
                </a:rPr>
                <a:t>D</a:t>
              </a:r>
              <a:endParaRPr lang="en-US" altLang="x-none" sz="2000">
                <a:latin typeface="Verdana" pitchFamily="34" charset="0"/>
              </a:endParaRPr>
            </a:p>
          </p:txBody>
        </p:sp>
        <p:sp>
          <p:nvSpPr>
            <p:cNvPr id="110613" name="Text Box 26"/>
            <p:cNvSpPr txBox="1">
              <a:spLocks noChangeArrowheads="1"/>
            </p:cNvSpPr>
            <p:nvPr/>
          </p:nvSpPr>
          <p:spPr bwMode="auto">
            <a:xfrm>
              <a:off x="2305" y="1488"/>
              <a:ext cx="20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latin typeface="Verdana" pitchFamily="34" charset="0"/>
                </a:rPr>
                <a:t>Q</a:t>
              </a:r>
              <a:endParaRPr lang="en-US" altLang="x-none" sz="2000">
                <a:latin typeface="Verdana" pitchFamily="34" charset="0"/>
              </a:endParaRPr>
            </a:p>
          </p:txBody>
        </p:sp>
        <p:sp>
          <p:nvSpPr>
            <p:cNvPr id="110614" name="Text Box 27"/>
            <p:cNvSpPr txBox="1">
              <a:spLocks noChangeArrowheads="1"/>
            </p:cNvSpPr>
            <p:nvPr/>
          </p:nvSpPr>
          <p:spPr bwMode="auto">
            <a:xfrm>
              <a:off x="3504" y="1584"/>
              <a:ext cx="19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latin typeface="Verdana" pitchFamily="34" charset="0"/>
                </a:rPr>
                <a:t>C</a:t>
              </a:r>
              <a:endParaRPr lang="en-US" altLang="x-none" sz="2000">
                <a:latin typeface="Verdana" pitchFamily="34" charset="0"/>
              </a:endParaRPr>
            </a:p>
          </p:txBody>
        </p:sp>
      </p:grpSp>
      <p:grpSp>
        <p:nvGrpSpPr>
          <p:cNvPr id="110600" name="Group 28"/>
          <p:cNvGrpSpPr>
            <a:grpSpLocks/>
          </p:cNvGrpSpPr>
          <p:nvPr/>
        </p:nvGrpSpPr>
        <p:grpSpPr bwMode="auto">
          <a:xfrm>
            <a:off x="5911850" y="5835650"/>
            <a:ext cx="755650" cy="304800"/>
            <a:chOff x="3696" y="2304"/>
            <a:chExt cx="476" cy="192"/>
          </a:xfrm>
        </p:grpSpPr>
        <p:sp>
          <p:nvSpPr>
            <p:cNvPr id="110606" name="Line 29"/>
            <p:cNvSpPr>
              <a:spLocks noChangeShapeType="1"/>
            </p:cNvSpPr>
            <p:nvPr/>
          </p:nvSpPr>
          <p:spPr bwMode="auto">
            <a:xfrm>
              <a:off x="3696" y="2400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7" name="Text Box 30"/>
            <p:cNvSpPr txBox="1">
              <a:spLocks noChangeArrowheads="1"/>
            </p:cNvSpPr>
            <p:nvPr/>
          </p:nvSpPr>
          <p:spPr bwMode="auto">
            <a:xfrm>
              <a:off x="3985" y="2304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solidFill>
                    <a:srgbClr val="FF0033"/>
                  </a:solidFill>
                  <a:latin typeface="Verdana" pitchFamily="34" charset="0"/>
                </a:rPr>
                <a:t>0</a:t>
              </a:r>
              <a:endParaRPr lang="en-US" altLang="x-none" sz="1200">
                <a:latin typeface="Verdana" pitchFamily="34" charset="0"/>
              </a:endParaRPr>
            </a:p>
          </p:txBody>
        </p:sp>
      </p:grpSp>
      <p:sp>
        <p:nvSpPr>
          <p:cNvPr id="37900" name="Text Box 31"/>
          <p:cNvSpPr txBox="1">
            <a:spLocks noChangeArrowheads="1"/>
          </p:cNvSpPr>
          <p:nvPr/>
        </p:nvSpPr>
        <p:spPr bwMode="auto">
          <a:xfrm>
            <a:off x="2562225" y="5302250"/>
            <a:ext cx="63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x-none" sz="1400" dirty="0">
                <a:solidFill>
                  <a:srgbClr val="3333FF"/>
                </a:solidFill>
                <a:latin typeface="Verdana" pitchFamily="34" charset="0"/>
              </a:rPr>
              <a:t>0000</a:t>
            </a:r>
            <a:endParaRPr lang="en-US" altLang="x-none" sz="1200" dirty="0">
              <a:latin typeface="Verdana" pitchFamily="34" charset="0"/>
            </a:endParaRPr>
          </a:p>
        </p:txBody>
      </p:sp>
      <p:sp>
        <p:nvSpPr>
          <p:cNvPr id="37901" name="Text Box 32"/>
          <p:cNvSpPr txBox="1">
            <a:spLocks noChangeArrowheads="1"/>
          </p:cNvSpPr>
          <p:nvPr/>
        </p:nvSpPr>
        <p:spPr bwMode="auto">
          <a:xfrm>
            <a:off x="6372225" y="5149850"/>
            <a:ext cx="63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x-none" sz="1400" dirty="0">
                <a:solidFill>
                  <a:srgbClr val="FF33CC"/>
                </a:solidFill>
                <a:latin typeface="Verdana" pitchFamily="34" charset="0"/>
              </a:rPr>
              <a:t>0001</a:t>
            </a:r>
            <a:endParaRPr lang="en-US" altLang="x-none" sz="1200" dirty="0"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B063F0E3-891B-4FC8-8EFD-18FF34643C03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111685" name="Rectangle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Writing to the latches</a:t>
            </a:r>
          </a:p>
        </p:txBody>
      </p:sp>
      <p:sp>
        <p:nvSpPr>
          <p:cNvPr id="111686" name="Rectangle 7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200" dirty="0"/>
              <a:t>After the ALU has finished its increment operation, the latch can be enabled, and the updated value is stored. </a:t>
            </a:r>
          </a:p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r>
              <a:rPr lang="en-US" altLang="x-none" sz="2200" dirty="0"/>
              <a:t>The latch must be quickly disabled again, before the ALU has a chance to read the new value 0001 and produce a new result 0010.</a:t>
            </a:r>
          </a:p>
        </p:txBody>
      </p:sp>
      <p:grpSp>
        <p:nvGrpSpPr>
          <p:cNvPr id="111619" name="Group 4"/>
          <p:cNvGrpSpPr>
            <a:grpSpLocks/>
          </p:cNvGrpSpPr>
          <p:nvPr/>
        </p:nvGrpSpPr>
        <p:grpSpPr bwMode="auto">
          <a:xfrm>
            <a:off x="2366963" y="2057400"/>
            <a:ext cx="4445000" cy="1552575"/>
            <a:chOff x="1491" y="1056"/>
            <a:chExt cx="2800" cy="978"/>
          </a:xfrm>
        </p:grpSpPr>
        <p:grpSp>
          <p:nvGrpSpPr>
            <p:cNvPr id="111654" name="Group 5"/>
            <p:cNvGrpSpPr>
              <a:grpSpLocks/>
            </p:cNvGrpSpPr>
            <p:nvPr/>
          </p:nvGrpSpPr>
          <p:grpSpPr bwMode="auto">
            <a:xfrm>
              <a:off x="1681" y="1056"/>
              <a:ext cx="527" cy="192"/>
              <a:chOff x="1777" y="1440"/>
              <a:chExt cx="527" cy="192"/>
            </a:xfrm>
          </p:grpSpPr>
          <p:sp>
            <p:nvSpPr>
              <p:cNvPr id="111682" name="Line 6"/>
              <p:cNvSpPr>
                <a:spLocks noChangeShapeType="1"/>
              </p:cNvSpPr>
              <p:nvPr/>
            </p:nvSpPr>
            <p:spPr bwMode="auto">
              <a:xfrm>
                <a:off x="2016" y="153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83" name="Text Box 7"/>
              <p:cNvSpPr txBox="1">
                <a:spLocks noChangeArrowheads="1"/>
              </p:cNvSpPr>
              <p:nvPr/>
            </p:nvSpPr>
            <p:spPr bwMode="auto">
              <a:xfrm>
                <a:off x="1777" y="1440"/>
                <a:ext cx="27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+1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grpSp>
          <p:nvGrpSpPr>
            <p:cNvPr id="111655" name="Group 8"/>
            <p:cNvGrpSpPr>
              <a:grpSpLocks/>
            </p:cNvGrpSpPr>
            <p:nvPr/>
          </p:nvGrpSpPr>
          <p:grpSpPr bwMode="auto">
            <a:xfrm>
              <a:off x="3600" y="1248"/>
              <a:ext cx="288" cy="432"/>
              <a:chOff x="3696" y="1056"/>
              <a:chExt cx="288" cy="432"/>
            </a:xfrm>
          </p:grpSpPr>
          <p:sp>
            <p:nvSpPr>
              <p:cNvPr id="111679" name="Line 9"/>
              <p:cNvSpPr>
                <a:spLocks noChangeShapeType="1"/>
              </p:cNvSpPr>
              <p:nvPr/>
            </p:nvSpPr>
            <p:spPr bwMode="auto">
              <a:xfrm>
                <a:off x="3696" y="1488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80" name="Line 10"/>
              <p:cNvSpPr>
                <a:spLocks noChangeShapeType="1"/>
              </p:cNvSpPr>
              <p:nvPr/>
            </p:nvSpPr>
            <p:spPr bwMode="auto">
              <a:xfrm>
                <a:off x="3984" y="1056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81" name="Line 11"/>
              <p:cNvSpPr>
                <a:spLocks noChangeShapeType="1"/>
              </p:cNvSpPr>
              <p:nvPr/>
            </p:nvSpPr>
            <p:spPr bwMode="auto">
              <a:xfrm>
                <a:off x="3696" y="105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656" name="Group 12"/>
            <p:cNvGrpSpPr>
              <a:grpSpLocks/>
            </p:cNvGrpSpPr>
            <p:nvPr/>
          </p:nvGrpSpPr>
          <p:grpSpPr bwMode="auto">
            <a:xfrm>
              <a:off x="1920" y="1344"/>
              <a:ext cx="288" cy="432"/>
              <a:chOff x="1440" y="2112"/>
              <a:chExt cx="288" cy="432"/>
            </a:xfrm>
          </p:grpSpPr>
          <p:sp>
            <p:nvSpPr>
              <p:cNvPr id="111676" name="Line 13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77" name="Line 14"/>
              <p:cNvSpPr>
                <a:spLocks noChangeShapeType="1"/>
              </p:cNvSpPr>
              <p:nvPr/>
            </p:nvSpPr>
            <p:spPr bwMode="auto">
              <a:xfrm>
                <a:off x="1440" y="2544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78" name="Line 15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657" name="Group 16"/>
            <p:cNvGrpSpPr>
              <a:grpSpLocks/>
            </p:cNvGrpSpPr>
            <p:nvPr/>
          </p:nvGrpSpPr>
          <p:grpSpPr bwMode="auto">
            <a:xfrm>
              <a:off x="2208" y="1056"/>
              <a:ext cx="1404" cy="384"/>
              <a:chOff x="2448" y="3120"/>
              <a:chExt cx="1404" cy="384"/>
            </a:xfrm>
          </p:grpSpPr>
          <p:sp>
            <p:nvSpPr>
              <p:cNvPr id="111671" name="Text Box 17"/>
              <p:cNvSpPr txBox="1">
                <a:spLocks noChangeArrowheads="1"/>
              </p:cNvSpPr>
              <p:nvPr/>
            </p:nvSpPr>
            <p:spPr bwMode="auto">
              <a:xfrm>
                <a:off x="2544" y="3216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ALU</a:t>
                </a:r>
              </a:p>
            </p:txBody>
          </p:sp>
          <p:sp>
            <p:nvSpPr>
              <p:cNvPr id="111672" name="Rectangle 18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1392" cy="3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2000">
                  <a:latin typeface="Verdana" pitchFamily="34" charset="0"/>
                </a:endParaRPr>
              </a:p>
            </p:txBody>
          </p:sp>
          <p:sp>
            <p:nvSpPr>
              <p:cNvPr id="111673" name="Text Box 19"/>
              <p:cNvSpPr txBox="1">
                <a:spLocks noChangeArrowheads="1"/>
              </p:cNvSpPr>
              <p:nvPr/>
            </p:nvSpPr>
            <p:spPr bwMode="auto">
              <a:xfrm>
                <a:off x="2449" y="3120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S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74" name="Text Box 20"/>
              <p:cNvSpPr txBox="1">
                <a:spLocks noChangeArrowheads="1"/>
              </p:cNvSpPr>
              <p:nvPr/>
            </p:nvSpPr>
            <p:spPr bwMode="auto">
              <a:xfrm>
                <a:off x="2449" y="3312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X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75" name="Text Box 21"/>
              <p:cNvSpPr txBox="1">
                <a:spLocks noChangeArrowheads="1"/>
              </p:cNvSpPr>
              <p:nvPr/>
            </p:nvSpPr>
            <p:spPr bwMode="auto">
              <a:xfrm>
                <a:off x="3649" y="321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G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111658" name="Group 22"/>
            <p:cNvGrpSpPr>
              <a:grpSpLocks/>
            </p:cNvGrpSpPr>
            <p:nvPr/>
          </p:nvGrpSpPr>
          <p:grpSpPr bwMode="auto">
            <a:xfrm>
              <a:off x="2162" y="1550"/>
              <a:ext cx="1485" cy="484"/>
              <a:chOff x="2258" y="1358"/>
              <a:chExt cx="1485" cy="484"/>
            </a:xfrm>
          </p:grpSpPr>
          <p:sp>
            <p:nvSpPr>
              <p:cNvPr id="38958" name="Rectangle 24"/>
              <p:cNvSpPr>
                <a:spLocks noChangeArrowheads="1"/>
              </p:cNvSpPr>
              <p:nvPr/>
            </p:nvSpPr>
            <p:spPr bwMode="auto">
              <a:xfrm>
                <a:off x="2304" y="1392"/>
                <a:ext cx="1392" cy="384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000">
                  <a:latin typeface="Verdana" pitchFamily="-109" charset="0"/>
                  <a:ea typeface="Verdana" pitchFamily="-109" charset="0"/>
                  <a:cs typeface="Verdana" pitchFamily="-109" charset="0"/>
                </a:endParaRPr>
              </a:p>
            </p:txBody>
          </p:sp>
          <p:sp>
            <p:nvSpPr>
              <p:cNvPr id="111667" name="Text Box 23"/>
              <p:cNvSpPr txBox="1">
                <a:spLocks noChangeArrowheads="1"/>
              </p:cNvSpPr>
              <p:nvPr/>
            </p:nvSpPr>
            <p:spPr bwMode="auto">
              <a:xfrm>
                <a:off x="2400" y="1488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Latches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  <p:sp>
            <p:nvSpPr>
              <p:cNvPr id="111668" name="Text Box 25"/>
              <p:cNvSpPr txBox="1">
                <a:spLocks noChangeArrowheads="1"/>
              </p:cNvSpPr>
              <p:nvPr/>
            </p:nvSpPr>
            <p:spPr bwMode="auto">
              <a:xfrm>
                <a:off x="3505" y="1392"/>
                <a:ext cx="20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D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69" name="Text Box 26"/>
              <p:cNvSpPr txBox="1">
                <a:spLocks noChangeArrowheads="1"/>
              </p:cNvSpPr>
              <p:nvPr/>
            </p:nvSpPr>
            <p:spPr bwMode="auto">
              <a:xfrm>
                <a:off x="2305" y="1488"/>
                <a:ext cx="2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Q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70" name="Text Box 27"/>
              <p:cNvSpPr txBox="1">
                <a:spLocks noChangeArrowheads="1"/>
              </p:cNvSpPr>
              <p:nvPr/>
            </p:nvSpPr>
            <p:spPr bwMode="auto">
              <a:xfrm>
                <a:off x="3504" y="1584"/>
                <a:ext cx="19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C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111659" name="Group 28"/>
            <p:cNvGrpSpPr>
              <a:grpSpLocks/>
            </p:cNvGrpSpPr>
            <p:nvPr/>
          </p:nvGrpSpPr>
          <p:grpSpPr bwMode="auto">
            <a:xfrm>
              <a:off x="3600" y="1776"/>
              <a:ext cx="476" cy="192"/>
              <a:chOff x="3696" y="2304"/>
              <a:chExt cx="476" cy="192"/>
            </a:xfrm>
          </p:grpSpPr>
          <p:sp>
            <p:nvSpPr>
              <p:cNvPr id="111662" name="Line 29"/>
              <p:cNvSpPr>
                <a:spLocks noChangeShapeType="1"/>
              </p:cNvSpPr>
              <p:nvPr/>
            </p:nvSpPr>
            <p:spPr bwMode="auto">
              <a:xfrm>
                <a:off x="3696" y="2400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63" name="Text Box 30"/>
              <p:cNvSpPr txBox="1">
                <a:spLocks noChangeArrowheads="1"/>
              </p:cNvSpPr>
              <p:nvPr/>
            </p:nvSpPr>
            <p:spPr bwMode="auto">
              <a:xfrm>
                <a:off x="3985" y="2304"/>
                <a:ext cx="18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solidFill>
                      <a:srgbClr val="FF0033"/>
                    </a:solidFill>
                    <a:latin typeface="Verdana" pitchFamily="34" charset="0"/>
                  </a:rPr>
                  <a:t>1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sp>
          <p:nvSpPr>
            <p:cNvPr id="111660" name="Text Box 31"/>
            <p:cNvSpPr txBox="1">
              <a:spLocks noChangeArrowheads="1"/>
            </p:cNvSpPr>
            <p:nvPr/>
          </p:nvSpPr>
          <p:spPr bwMode="auto">
            <a:xfrm>
              <a:off x="1491" y="1440"/>
              <a:ext cx="4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solidFill>
                    <a:srgbClr val="FF33CC"/>
                  </a:solidFill>
                  <a:latin typeface="Verdana" pitchFamily="34" charset="0"/>
                </a:rPr>
                <a:t>0001</a:t>
              </a:r>
              <a:endParaRPr lang="en-US" altLang="x-none" sz="1200">
                <a:latin typeface="Verdana" pitchFamily="34" charset="0"/>
              </a:endParaRPr>
            </a:p>
          </p:txBody>
        </p:sp>
        <p:sp>
          <p:nvSpPr>
            <p:cNvPr id="111661" name="Text Box 32"/>
            <p:cNvSpPr txBox="1">
              <a:spLocks noChangeArrowheads="1"/>
            </p:cNvSpPr>
            <p:nvPr/>
          </p:nvSpPr>
          <p:spPr bwMode="auto">
            <a:xfrm>
              <a:off x="3891" y="1344"/>
              <a:ext cx="4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solidFill>
                    <a:srgbClr val="FF33CC"/>
                  </a:solidFill>
                  <a:latin typeface="Verdana" pitchFamily="34" charset="0"/>
                </a:rPr>
                <a:t>0001</a:t>
              </a:r>
              <a:endParaRPr lang="en-US" altLang="x-none" sz="1200">
                <a:latin typeface="Verdana" pitchFamily="34" charset="0"/>
              </a:endParaRPr>
            </a:p>
          </p:txBody>
        </p:sp>
      </p:grpSp>
      <p:grpSp>
        <p:nvGrpSpPr>
          <p:cNvPr id="111620" name="Group 33"/>
          <p:cNvGrpSpPr>
            <a:grpSpLocks/>
          </p:cNvGrpSpPr>
          <p:nvPr/>
        </p:nvGrpSpPr>
        <p:grpSpPr bwMode="auto">
          <a:xfrm>
            <a:off x="2366963" y="4724400"/>
            <a:ext cx="4445000" cy="1549400"/>
            <a:chOff x="1587" y="1584"/>
            <a:chExt cx="2800" cy="976"/>
          </a:xfrm>
        </p:grpSpPr>
        <p:grpSp>
          <p:nvGrpSpPr>
            <p:cNvPr id="111624" name="Group 34"/>
            <p:cNvGrpSpPr>
              <a:grpSpLocks/>
            </p:cNvGrpSpPr>
            <p:nvPr/>
          </p:nvGrpSpPr>
          <p:grpSpPr bwMode="auto">
            <a:xfrm>
              <a:off x="1777" y="1584"/>
              <a:ext cx="527" cy="192"/>
              <a:chOff x="1777" y="1440"/>
              <a:chExt cx="527" cy="192"/>
            </a:xfrm>
          </p:grpSpPr>
          <p:sp>
            <p:nvSpPr>
              <p:cNvPr id="111652" name="Line 35"/>
              <p:cNvSpPr>
                <a:spLocks noChangeShapeType="1"/>
              </p:cNvSpPr>
              <p:nvPr/>
            </p:nvSpPr>
            <p:spPr bwMode="auto">
              <a:xfrm>
                <a:off x="2016" y="153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53" name="Text Box 36"/>
              <p:cNvSpPr txBox="1">
                <a:spLocks noChangeArrowheads="1"/>
              </p:cNvSpPr>
              <p:nvPr/>
            </p:nvSpPr>
            <p:spPr bwMode="auto">
              <a:xfrm>
                <a:off x="1777" y="1440"/>
                <a:ext cx="27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+1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grpSp>
          <p:nvGrpSpPr>
            <p:cNvPr id="111625" name="Group 37"/>
            <p:cNvGrpSpPr>
              <a:grpSpLocks/>
            </p:cNvGrpSpPr>
            <p:nvPr/>
          </p:nvGrpSpPr>
          <p:grpSpPr bwMode="auto">
            <a:xfrm>
              <a:off x="3696" y="1776"/>
              <a:ext cx="288" cy="432"/>
              <a:chOff x="3696" y="1056"/>
              <a:chExt cx="288" cy="432"/>
            </a:xfrm>
          </p:grpSpPr>
          <p:sp>
            <p:nvSpPr>
              <p:cNvPr id="111649" name="Line 38"/>
              <p:cNvSpPr>
                <a:spLocks noChangeShapeType="1"/>
              </p:cNvSpPr>
              <p:nvPr/>
            </p:nvSpPr>
            <p:spPr bwMode="auto">
              <a:xfrm>
                <a:off x="3696" y="1488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50" name="Line 39"/>
              <p:cNvSpPr>
                <a:spLocks noChangeShapeType="1"/>
              </p:cNvSpPr>
              <p:nvPr/>
            </p:nvSpPr>
            <p:spPr bwMode="auto">
              <a:xfrm>
                <a:off x="3984" y="1056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51" name="Line 40"/>
              <p:cNvSpPr>
                <a:spLocks noChangeShapeType="1"/>
              </p:cNvSpPr>
              <p:nvPr/>
            </p:nvSpPr>
            <p:spPr bwMode="auto">
              <a:xfrm>
                <a:off x="3696" y="105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626" name="Group 41"/>
            <p:cNvGrpSpPr>
              <a:grpSpLocks/>
            </p:cNvGrpSpPr>
            <p:nvPr/>
          </p:nvGrpSpPr>
          <p:grpSpPr bwMode="auto">
            <a:xfrm>
              <a:off x="2016" y="1872"/>
              <a:ext cx="288" cy="432"/>
              <a:chOff x="1440" y="2112"/>
              <a:chExt cx="288" cy="432"/>
            </a:xfrm>
          </p:grpSpPr>
          <p:sp>
            <p:nvSpPr>
              <p:cNvPr id="111646" name="Line 42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47" name="Line 43"/>
              <p:cNvSpPr>
                <a:spLocks noChangeShapeType="1"/>
              </p:cNvSpPr>
              <p:nvPr/>
            </p:nvSpPr>
            <p:spPr bwMode="auto">
              <a:xfrm>
                <a:off x="1440" y="2544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48" name="Line 44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627" name="Group 45"/>
            <p:cNvGrpSpPr>
              <a:grpSpLocks/>
            </p:cNvGrpSpPr>
            <p:nvPr/>
          </p:nvGrpSpPr>
          <p:grpSpPr bwMode="auto">
            <a:xfrm>
              <a:off x="2304" y="1584"/>
              <a:ext cx="1404" cy="384"/>
              <a:chOff x="2448" y="3120"/>
              <a:chExt cx="1404" cy="384"/>
            </a:xfrm>
          </p:grpSpPr>
          <p:sp>
            <p:nvSpPr>
              <p:cNvPr id="111641" name="Text Box 46"/>
              <p:cNvSpPr txBox="1">
                <a:spLocks noChangeArrowheads="1"/>
              </p:cNvSpPr>
              <p:nvPr/>
            </p:nvSpPr>
            <p:spPr bwMode="auto">
              <a:xfrm>
                <a:off x="2544" y="3216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ALU</a:t>
                </a:r>
              </a:p>
            </p:txBody>
          </p:sp>
          <p:sp>
            <p:nvSpPr>
              <p:cNvPr id="111642" name="Rectangle 47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1392" cy="3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2000">
                  <a:latin typeface="Verdana" pitchFamily="34" charset="0"/>
                </a:endParaRPr>
              </a:p>
            </p:txBody>
          </p:sp>
          <p:sp>
            <p:nvSpPr>
              <p:cNvPr id="111643" name="Text Box 48"/>
              <p:cNvSpPr txBox="1">
                <a:spLocks noChangeArrowheads="1"/>
              </p:cNvSpPr>
              <p:nvPr/>
            </p:nvSpPr>
            <p:spPr bwMode="auto">
              <a:xfrm>
                <a:off x="2449" y="3120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S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44" name="Text Box 49"/>
              <p:cNvSpPr txBox="1">
                <a:spLocks noChangeArrowheads="1"/>
              </p:cNvSpPr>
              <p:nvPr/>
            </p:nvSpPr>
            <p:spPr bwMode="auto">
              <a:xfrm>
                <a:off x="2449" y="3312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X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45" name="Text Box 50"/>
              <p:cNvSpPr txBox="1">
                <a:spLocks noChangeArrowheads="1"/>
              </p:cNvSpPr>
              <p:nvPr/>
            </p:nvSpPr>
            <p:spPr bwMode="auto">
              <a:xfrm>
                <a:off x="3649" y="321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G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111628" name="Group 51"/>
            <p:cNvGrpSpPr>
              <a:grpSpLocks/>
            </p:cNvGrpSpPr>
            <p:nvPr/>
          </p:nvGrpSpPr>
          <p:grpSpPr bwMode="auto">
            <a:xfrm>
              <a:off x="2258" y="2076"/>
              <a:ext cx="1485" cy="484"/>
              <a:chOff x="2258" y="1356"/>
              <a:chExt cx="1485" cy="484"/>
            </a:xfrm>
          </p:grpSpPr>
          <p:sp>
            <p:nvSpPr>
              <p:cNvPr id="38930" name="Rectangle 53"/>
              <p:cNvSpPr>
                <a:spLocks noChangeArrowheads="1"/>
              </p:cNvSpPr>
              <p:nvPr/>
            </p:nvSpPr>
            <p:spPr bwMode="auto">
              <a:xfrm>
                <a:off x="2304" y="1392"/>
                <a:ext cx="1392" cy="384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000">
                  <a:latin typeface="Verdana" pitchFamily="-109" charset="0"/>
                  <a:ea typeface="Verdana" pitchFamily="-109" charset="0"/>
                  <a:cs typeface="Verdana" pitchFamily="-109" charset="0"/>
                </a:endParaRPr>
              </a:p>
            </p:txBody>
          </p:sp>
          <p:sp>
            <p:nvSpPr>
              <p:cNvPr id="111637" name="Text Box 52"/>
              <p:cNvSpPr txBox="1">
                <a:spLocks noChangeArrowheads="1"/>
              </p:cNvSpPr>
              <p:nvPr/>
            </p:nvSpPr>
            <p:spPr bwMode="auto">
              <a:xfrm>
                <a:off x="2400" y="1488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Latches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  <p:sp>
            <p:nvSpPr>
              <p:cNvPr id="111638" name="Text Box 54"/>
              <p:cNvSpPr txBox="1">
                <a:spLocks noChangeArrowheads="1"/>
              </p:cNvSpPr>
              <p:nvPr/>
            </p:nvSpPr>
            <p:spPr bwMode="auto">
              <a:xfrm>
                <a:off x="3505" y="1392"/>
                <a:ext cx="20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D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39" name="Text Box 55"/>
              <p:cNvSpPr txBox="1">
                <a:spLocks noChangeArrowheads="1"/>
              </p:cNvSpPr>
              <p:nvPr/>
            </p:nvSpPr>
            <p:spPr bwMode="auto">
              <a:xfrm>
                <a:off x="2305" y="1488"/>
                <a:ext cx="2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Q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40" name="Text Box 56"/>
              <p:cNvSpPr txBox="1">
                <a:spLocks noChangeArrowheads="1"/>
              </p:cNvSpPr>
              <p:nvPr/>
            </p:nvSpPr>
            <p:spPr bwMode="auto">
              <a:xfrm>
                <a:off x="3504" y="1584"/>
                <a:ext cx="19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C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111629" name="Group 57"/>
            <p:cNvGrpSpPr>
              <a:grpSpLocks/>
            </p:cNvGrpSpPr>
            <p:nvPr/>
          </p:nvGrpSpPr>
          <p:grpSpPr bwMode="auto">
            <a:xfrm>
              <a:off x="3696" y="2304"/>
              <a:ext cx="476" cy="192"/>
              <a:chOff x="3696" y="2304"/>
              <a:chExt cx="476" cy="192"/>
            </a:xfrm>
          </p:grpSpPr>
          <p:sp>
            <p:nvSpPr>
              <p:cNvPr id="111632" name="Line 58"/>
              <p:cNvSpPr>
                <a:spLocks noChangeShapeType="1"/>
              </p:cNvSpPr>
              <p:nvPr/>
            </p:nvSpPr>
            <p:spPr bwMode="auto">
              <a:xfrm>
                <a:off x="3696" y="2400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33" name="Text Box 59"/>
              <p:cNvSpPr txBox="1">
                <a:spLocks noChangeArrowheads="1"/>
              </p:cNvSpPr>
              <p:nvPr/>
            </p:nvSpPr>
            <p:spPr bwMode="auto">
              <a:xfrm>
                <a:off x="3985" y="2304"/>
                <a:ext cx="18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solidFill>
                      <a:srgbClr val="FF0033"/>
                    </a:solidFill>
                    <a:latin typeface="Verdana" pitchFamily="34" charset="0"/>
                  </a:rPr>
                  <a:t>0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sp>
          <p:nvSpPr>
            <p:cNvPr id="111630" name="Text Box 60"/>
            <p:cNvSpPr txBox="1">
              <a:spLocks noChangeArrowheads="1"/>
            </p:cNvSpPr>
            <p:nvPr/>
          </p:nvSpPr>
          <p:spPr bwMode="auto">
            <a:xfrm>
              <a:off x="1587" y="1968"/>
              <a:ext cx="4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solidFill>
                    <a:srgbClr val="3333FF"/>
                  </a:solidFill>
                  <a:latin typeface="Verdana" pitchFamily="34" charset="0"/>
                </a:rPr>
                <a:t>0001</a:t>
              </a:r>
              <a:endParaRPr lang="en-US" altLang="x-none" sz="1200">
                <a:latin typeface="Verdana" pitchFamily="34" charset="0"/>
              </a:endParaRPr>
            </a:p>
          </p:txBody>
        </p:sp>
        <p:sp>
          <p:nvSpPr>
            <p:cNvPr id="111631" name="Text Box 61"/>
            <p:cNvSpPr txBox="1">
              <a:spLocks noChangeArrowheads="1"/>
            </p:cNvSpPr>
            <p:nvPr/>
          </p:nvSpPr>
          <p:spPr bwMode="auto">
            <a:xfrm>
              <a:off x="3987" y="1872"/>
              <a:ext cx="4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solidFill>
                    <a:srgbClr val="336600"/>
                  </a:solidFill>
                  <a:latin typeface="Verdana" pitchFamily="34" charset="0"/>
                </a:rPr>
                <a:t>0010</a:t>
              </a:r>
              <a:endParaRPr lang="en-US" altLang="x-none" sz="1200">
                <a:latin typeface="Verdan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637DDFE-8712-4AA2-B414-0316C0980118}" type="slidenum">
              <a:rPr lang="en-US" altLang="x-none"/>
              <a:pPr/>
              <a:t>35</a:t>
            </a:fld>
            <a:endParaRPr lang="en-US" altLang="x-none"/>
          </a:p>
        </p:txBody>
      </p:sp>
      <p:sp>
        <p:nvSpPr>
          <p:cNvPr id="313346" name="Rectangle 2"/>
          <p:cNvSpPr>
            <a:spLocks noChangeArrowheads="1"/>
          </p:cNvSpPr>
          <p:nvPr/>
        </p:nvSpPr>
        <p:spPr bwMode="auto">
          <a:xfrm>
            <a:off x="1524000" y="2667000"/>
            <a:ext cx="7086600" cy="381000"/>
          </a:xfrm>
          <a:prstGeom prst="rect">
            <a:avLst/>
          </a:prstGeom>
          <a:solidFill>
            <a:srgbClr val="EAEAEA"/>
          </a:solidFill>
          <a:ln w="28575">
            <a:noFill/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Times New Roman" pitchFamily="-109" charset="0"/>
            </a:endParaRPr>
          </a:p>
        </p:txBody>
      </p:sp>
      <p:sp>
        <p:nvSpPr>
          <p:cNvPr id="313347" name="Rectangle 3"/>
          <p:cNvSpPr>
            <a:spLocks noChangeArrowheads="1"/>
          </p:cNvSpPr>
          <p:nvPr/>
        </p:nvSpPr>
        <p:spPr bwMode="auto">
          <a:xfrm>
            <a:off x="1447800" y="4572000"/>
            <a:ext cx="7086600" cy="381000"/>
          </a:xfrm>
          <a:prstGeom prst="rect">
            <a:avLst/>
          </a:prstGeom>
          <a:solidFill>
            <a:srgbClr val="EAEAEA"/>
          </a:solidFill>
          <a:ln w="28575">
            <a:noFill/>
            <a:miter lim="800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latin typeface="Times New Roman" pitchFamily="-109" charset="0"/>
            </a:endParaRPr>
          </a:p>
        </p:txBody>
      </p:sp>
      <p:sp>
        <p:nvSpPr>
          <p:cNvPr id="112649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Two main issues</a:t>
            </a:r>
          </a:p>
        </p:txBody>
      </p:sp>
      <p:sp>
        <p:nvSpPr>
          <p:cNvPr id="112650" name="Rectangl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000" dirty="0"/>
              <a:t>So to use latches correctly within a circuit, we have to:</a:t>
            </a:r>
          </a:p>
          <a:p>
            <a:pPr lvl="1"/>
            <a:r>
              <a:rPr lang="en-US" altLang="x-none" sz="1900" dirty="0"/>
              <a:t>Keep the latches disabled until new values are ready to be stored.</a:t>
            </a:r>
          </a:p>
          <a:p>
            <a:pPr lvl="1"/>
            <a:r>
              <a:rPr lang="en-US" altLang="x-none" sz="1900" dirty="0"/>
              <a:t>Enable the latches just long enough for the update to occur.</a:t>
            </a:r>
          </a:p>
          <a:p>
            <a:r>
              <a:rPr lang="en-US" altLang="x-none" sz="2000" dirty="0"/>
              <a:t>There are two main issues we need to address: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    </a:t>
            </a:r>
            <a:r>
              <a:rPr lang="en-US" altLang="x-none" sz="2000" dirty="0">
                <a:sym typeface="Webdings" pitchFamily="18" charset="2"/>
              </a:rPr>
              <a:t></a:t>
            </a:r>
            <a:r>
              <a:rPr lang="en-US" altLang="x-none" sz="2000" dirty="0"/>
              <a:t>	How do we know exactly when the new values are ready?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	We’ll add another signal to our circuit. When this new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	signal becomes 1, the latches will know that the ALU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	computation has completed and data is ready to be stored.</a:t>
            </a:r>
          </a:p>
          <a:p>
            <a:pPr>
              <a:buFont typeface="Wingdings 3" pitchFamily="18" charset="2"/>
              <a:buNone/>
            </a:pPr>
            <a:endParaRPr lang="en-US" altLang="x-none" sz="2000" dirty="0"/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    </a:t>
            </a:r>
            <a:r>
              <a:rPr lang="en-US" altLang="x-none" sz="2000" dirty="0">
                <a:sym typeface="Webdings" pitchFamily="18" charset="2"/>
              </a:rPr>
              <a:t></a:t>
            </a:r>
            <a:r>
              <a:rPr lang="en-US" altLang="x-none" sz="2000" dirty="0"/>
              <a:t>	How can we enable and then quickly disable the latches?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	This can be done by combining latches together in a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	special way, to form what are called flip-flops.</a:t>
            </a:r>
          </a:p>
          <a:p>
            <a:pPr>
              <a:buFont typeface="Wingdings 3" pitchFamily="18" charset="2"/>
              <a:buNone/>
            </a:pPr>
            <a:endParaRPr lang="en-US" altLang="x-none" sz="2000" dirty="0"/>
          </a:p>
          <a:p>
            <a:pPr lvl="1">
              <a:buFont typeface="Wingdings 3" pitchFamily="18" charset="2"/>
              <a:buNone/>
            </a:pPr>
            <a:endParaRPr lang="en-US" altLang="x-none" sz="19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40BB88A3-9F58-434A-93A1-3C1917746678}" type="slidenum">
              <a:rPr lang="en-US" altLang="x-none"/>
              <a:pPr/>
              <a:t>36</a:t>
            </a:fld>
            <a:endParaRPr lang="en-US" altLang="x-none"/>
          </a:p>
        </p:txBody>
      </p:sp>
      <p:sp>
        <p:nvSpPr>
          <p:cNvPr id="113704" name="Rectang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Clocks and synchronization</a:t>
            </a:r>
          </a:p>
        </p:txBody>
      </p:sp>
      <p:sp>
        <p:nvSpPr>
          <p:cNvPr id="113705" name="Rectangle 4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1800" dirty="0"/>
              <a:t>A clock is a special device that whose output continuously alternates between  0 and 1.</a:t>
            </a:r>
          </a:p>
          <a:p>
            <a:endParaRPr lang="en-US" altLang="x-none" sz="1800" dirty="0"/>
          </a:p>
          <a:p>
            <a:endParaRPr lang="en-US" altLang="x-none" sz="1800" dirty="0"/>
          </a:p>
          <a:p>
            <a:endParaRPr lang="en-US" altLang="x-none" sz="1800" dirty="0"/>
          </a:p>
          <a:p>
            <a:r>
              <a:rPr lang="en-US" altLang="x-none" sz="1800" dirty="0"/>
              <a:t>The time it takes the clock to change from 1 to 0 and back to 1 is called the clock period, or clock cycle time (T).</a:t>
            </a:r>
          </a:p>
          <a:p>
            <a:r>
              <a:rPr lang="en-US" altLang="x-none" sz="1800" dirty="0"/>
              <a:t>The clock frequency (f) is the inverse of the clock period (T = 1/f). The unit of measurement for frequency is the hertz.</a:t>
            </a:r>
          </a:p>
          <a:p>
            <a:r>
              <a:rPr lang="en-US" altLang="x-none" sz="1800" dirty="0"/>
              <a:t>Clocks are often used to synchronize circuits.</a:t>
            </a:r>
          </a:p>
          <a:p>
            <a:pPr lvl="1"/>
            <a:r>
              <a:rPr lang="en-US" altLang="x-none" sz="1700" dirty="0"/>
              <a:t>They generate a repeating, predictable pattern of 0s and 1s that can trigger certain events in a circuit, such as writing to a latch.</a:t>
            </a:r>
          </a:p>
          <a:p>
            <a:pPr lvl="1"/>
            <a:r>
              <a:rPr lang="en-US" altLang="x-none" sz="1700" dirty="0"/>
              <a:t>If several circuits share a common clock signal, they can coordinate their actions with respect to one another.</a:t>
            </a:r>
          </a:p>
          <a:p>
            <a:r>
              <a:rPr lang="en-US" altLang="x-none" sz="1800" dirty="0"/>
              <a:t>This is similar to how humans use real clocks for synchronization.</a:t>
            </a:r>
          </a:p>
        </p:txBody>
      </p:sp>
      <p:grpSp>
        <p:nvGrpSpPr>
          <p:cNvPr id="113667" name="Group 4"/>
          <p:cNvGrpSpPr>
            <a:grpSpLocks/>
          </p:cNvGrpSpPr>
          <p:nvPr/>
        </p:nvGrpSpPr>
        <p:grpSpPr bwMode="auto">
          <a:xfrm>
            <a:off x="2122488" y="1752600"/>
            <a:ext cx="3135312" cy="990600"/>
            <a:chOff x="2729" y="1344"/>
            <a:chExt cx="1975" cy="624"/>
          </a:xfrm>
        </p:grpSpPr>
        <p:grpSp>
          <p:nvGrpSpPr>
            <p:cNvPr id="113672" name="Group 5"/>
            <p:cNvGrpSpPr>
              <a:grpSpLocks/>
            </p:cNvGrpSpPr>
            <p:nvPr/>
          </p:nvGrpSpPr>
          <p:grpSpPr bwMode="auto">
            <a:xfrm>
              <a:off x="2784" y="1632"/>
              <a:ext cx="1920" cy="336"/>
              <a:chOff x="2784" y="1536"/>
              <a:chExt cx="1920" cy="336"/>
            </a:xfrm>
          </p:grpSpPr>
          <p:grpSp>
            <p:nvGrpSpPr>
              <p:cNvPr id="113675" name="Group 6"/>
              <p:cNvGrpSpPr>
                <a:grpSpLocks/>
              </p:cNvGrpSpPr>
              <p:nvPr/>
            </p:nvGrpSpPr>
            <p:grpSpPr bwMode="auto">
              <a:xfrm>
                <a:off x="2784" y="1728"/>
                <a:ext cx="1920" cy="144"/>
                <a:chOff x="2784" y="1728"/>
                <a:chExt cx="1920" cy="144"/>
              </a:xfrm>
            </p:grpSpPr>
            <p:grpSp>
              <p:nvGrpSpPr>
                <p:cNvPr id="113678" name="Group 7"/>
                <p:cNvGrpSpPr>
                  <a:grpSpLocks/>
                </p:cNvGrpSpPr>
                <p:nvPr/>
              </p:nvGrpSpPr>
              <p:grpSpPr bwMode="auto">
                <a:xfrm>
                  <a:off x="2784" y="1728"/>
                  <a:ext cx="384" cy="144"/>
                  <a:chOff x="1392" y="2544"/>
                  <a:chExt cx="384" cy="144"/>
                </a:xfrm>
              </p:grpSpPr>
              <p:sp>
                <p:nvSpPr>
                  <p:cNvPr id="113699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268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700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701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54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702" name="Line 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76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679" name="Group 12"/>
                <p:cNvGrpSpPr>
                  <a:grpSpLocks/>
                </p:cNvGrpSpPr>
                <p:nvPr/>
              </p:nvGrpSpPr>
              <p:grpSpPr bwMode="auto">
                <a:xfrm>
                  <a:off x="3168" y="1728"/>
                  <a:ext cx="384" cy="144"/>
                  <a:chOff x="1392" y="2544"/>
                  <a:chExt cx="384" cy="144"/>
                </a:xfrm>
              </p:grpSpPr>
              <p:sp>
                <p:nvSpPr>
                  <p:cNvPr id="11369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268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96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97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54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98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76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680" name="Group 17"/>
                <p:cNvGrpSpPr>
                  <a:grpSpLocks/>
                </p:cNvGrpSpPr>
                <p:nvPr/>
              </p:nvGrpSpPr>
              <p:grpSpPr bwMode="auto">
                <a:xfrm>
                  <a:off x="3552" y="1728"/>
                  <a:ext cx="384" cy="144"/>
                  <a:chOff x="1392" y="2544"/>
                  <a:chExt cx="384" cy="144"/>
                </a:xfrm>
              </p:grpSpPr>
              <p:sp>
                <p:nvSpPr>
                  <p:cNvPr id="113691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268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92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93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54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94" name="Line 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76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681" name="Group 22"/>
                <p:cNvGrpSpPr>
                  <a:grpSpLocks/>
                </p:cNvGrpSpPr>
                <p:nvPr/>
              </p:nvGrpSpPr>
              <p:grpSpPr bwMode="auto">
                <a:xfrm>
                  <a:off x="3936" y="1728"/>
                  <a:ext cx="384" cy="144"/>
                  <a:chOff x="1392" y="2544"/>
                  <a:chExt cx="384" cy="144"/>
                </a:xfrm>
              </p:grpSpPr>
              <p:sp>
                <p:nvSpPr>
                  <p:cNvPr id="11368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268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88" name="Line 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89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54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90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76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682" name="Group 27"/>
                <p:cNvGrpSpPr>
                  <a:grpSpLocks/>
                </p:cNvGrpSpPr>
                <p:nvPr/>
              </p:nvGrpSpPr>
              <p:grpSpPr bwMode="auto">
                <a:xfrm>
                  <a:off x="4320" y="1728"/>
                  <a:ext cx="384" cy="144"/>
                  <a:chOff x="1392" y="2544"/>
                  <a:chExt cx="384" cy="144"/>
                </a:xfrm>
              </p:grpSpPr>
              <p:sp>
                <p:nvSpPr>
                  <p:cNvPr id="113683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268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84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85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54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686" name="Line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76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13676" name="Line 32"/>
              <p:cNvSpPr>
                <a:spLocks noChangeShapeType="1"/>
              </p:cNvSpPr>
              <p:nvPr/>
            </p:nvSpPr>
            <p:spPr bwMode="auto">
              <a:xfrm>
                <a:off x="2976" y="15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677" name="Line 33"/>
              <p:cNvSpPr>
                <a:spLocks noChangeShapeType="1"/>
              </p:cNvSpPr>
              <p:nvPr/>
            </p:nvSpPr>
            <p:spPr bwMode="auto">
              <a:xfrm>
                <a:off x="3360" y="15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3673" name="Line 34"/>
            <p:cNvSpPr>
              <a:spLocks noChangeShapeType="1"/>
            </p:cNvSpPr>
            <p:nvPr/>
          </p:nvSpPr>
          <p:spPr bwMode="auto">
            <a:xfrm>
              <a:off x="2976" y="1728"/>
              <a:ext cx="384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4" name="Text Box 35"/>
            <p:cNvSpPr txBox="1">
              <a:spLocks noChangeArrowheads="1"/>
            </p:cNvSpPr>
            <p:nvPr/>
          </p:nvSpPr>
          <p:spPr bwMode="auto">
            <a:xfrm>
              <a:off x="2729" y="1344"/>
              <a:ext cx="75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>
                  <a:solidFill>
                    <a:srgbClr val="800000"/>
                  </a:solidFill>
                </a:rPr>
                <a:t>clock period</a:t>
              </a:r>
            </a:p>
          </p:txBody>
        </p:sp>
      </p:grpSp>
      <p:pic>
        <p:nvPicPr>
          <p:cNvPr id="113668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62138"/>
            <a:ext cx="1295400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70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66FAF88B-7363-48F3-8376-9099105E5D52}" type="slidenum">
              <a:rPr lang="en-US" altLang="x-none"/>
              <a:pPr/>
              <a:t>37</a:t>
            </a:fld>
            <a:endParaRPr lang="en-US" altLang="x-none"/>
          </a:p>
        </p:txBody>
      </p:sp>
      <p:sp>
        <p:nvSpPr>
          <p:cNvPr id="42021" name="Rectang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Synchronizing our example</a:t>
            </a:r>
          </a:p>
        </p:txBody>
      </p:sp>
      <p:sp>
        <p:nvSpPr>
          <p:cNvPr id="42022" name="Rectangle 3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1800" dirty="0"/>
              <a:t>We can use a clock to synchronize our latches with the ALU.</a:t>
            </a:r>
          </a:p>
          <a:p>
            <a:pPr lvl="1"/>
            <a:r>
              <a:rPr lang="en-US" altLang="x-none" sz="1700" dirty="0"/>
              <a:t>The clock signal is connected to the latch control input C.</a:t>
            </a:r>
          </a:p>
          <a:p>
            <a:pPr lvl="1"/>
            <a:r>
              <a:rPr lang="en-US" altLang="x-none" sz="1700" dirty="0"/>
              <a:t>The clock controls the latches. When it becomes 1, the latches will be enabled for writing.</a:t>
            </a:r>
          </a:p>
          <a:p>
            <a:endParaRPr lang="en-US" altLang="x-none" sz="1800" dirty="0"/>
          </a:p>
          <a:p>
            <a:endParaRPr lang="en-US" altLang="x-none" sz="1800" dirty="0"/>
          </a:p>
          <a:p>
            <a:endParaRPr lang="en-US" altLang="x-none" sz="1800" dirty="0"/>
          </a:p>
          <a:p>
            <a:endParaRPr lang="en-US" altLang="x-none" sz="1800" dirty="0"/>
          </a:p>
          <a:p>
            <a:endParaRPr lang="en-US" altLang="x-none" sz="1800" dirty="0"/>
          </a:p>
          <a:p>
            <a:r>
              <a:rPr lang="en-US" altLang="x-none" sz="1800" dirty="0"/>
              <a:t>The clock period must be set appropriately for the ALU.</a:t>
            </a:r>
          </a:p>
          <a:p>
            <a:pPr lvl="1"/>
            <a:r>
              <a:rPr lang="en-US" altLang="x-none" sz="1700" dirty="0"/>
              <a:t>It should </a:t>
            </a:r>
            <a:r>
              <a:rPr lang="en-US" altLang="x-none" sz="1700" b="1" dirty="0"/>
              <a:t>not</a:t>
            </a:r>
            <a:r>
              <a:rPr lang="en-US" altLang="x-none" sz="1700" dirty="0"/>
              <a:t> be </a:t>
            </a:r>
            <a:r>
              <a:rPr lang="en-US" altLang="x-none" sz="1700" b="1" dirty="0"/>
              <a:t>too short</a:t>
            </a:r>
            <a:r>
              <a:rPr lang="en-US" altLang="x-none" sz="1700" dirty="0"/>
              <a:t>. Otherwise, the latches will start writing before the ALU operation has finished.</a:t>
            </a:r>
          </a:p>
          <a:p>
            <a:pPr lvl="1"/>
            <a:r>
              <a:rPr lang="en-US" altLang="x-none" sz="1700" dirty="0"/>
              <a:t>It should </a:t>
            </a:r>
            <a:r>
              <a:rPr lang="en-US" altLang="x-none" sz="1700" b="1" dirty="0"/>
              <a:t>not</a:t>
            </a:r>
            <a:r>
              <a:rPr lang="en-US" altLang="x-none" sz="1700" dirty="0"/>
              <a:t> be </a:t>
            </a:r>
            <a:r>
              <a:rPr lang="en-US" altLang="x-none" sz="1700" b="1" dirty="0"/>
              <a:t>too long </a:t>
            </a:r>
            <a:r>
              <a:rPr lang="en-US" altLang="x-none" sz="1700" dirty="0"/>
              <a:t>either. Otherwise, the ALU might produce a new result that will accidentally get stored, as we saw before.</a:t>
            </a:r>
          </a:p>
          <a:p>
            <a:r>
              <a:rPr lang="en-US" altLang="x-none" sz="1800" dirty="0"/>
              <a:t>The faster the ALU runs, the shorter the clock period can be.</a:t>
            </a:r>
          </a:p>
        </p:txBody>
      </p:sp>
      <p:grpSp>
        <p:nvGrpSpPr>
          <p:cNvPr id="41989" name="Group 4"/>
          <p:cNvGrpSpPr>
            <a:grpSpLocks/>
          </p:cNvGrpSpPr>
          <p:nvPr/>
        </p:nvGrpSpPr>
        <p:grpSpPr bwMode="auto">
          <a:xfrm>
            <a:off x="2744788" y="2514600"/>
            <a:ext cx="4265612" cy="1550988"/>
            <a:chOff x="1681" y="912"/>
            <a:chExt cx="2687" cy="977"/>
          </a:xfrm>
        </p:grpSpPr>
        <p:grpSp>
          <p:nvGrpSpPr>
            <p:cNvPr id="41993" name="Group 5"/>
            <p:cNvGrpSpPr>
              <a:grpSpLocks/>
            </p:cNvGrpSpPr>
            <p:nvPr/>
          </p:nvGrpSpPr>
          <p:grpSpPr bwMode="auto">
            <a:xfrm>
              <a:off x="1681" y="912"/>
              <a:ext cx="527" cy="192"/>
              <a:chOff x="1777" y="1440"/>
              <a:chExt cx="527" cy="192"/>
            </a:xfrm>
          </p:grpSpPr>
          <p:sp>
            <p:nvSpPr>
              <p:cNvPr id="42018" name="Line 6"/>
              <p:cNvSpPr>
                <a:spLocks noChangeShapeType="1"/>
              </p:cNvSpPr>
              <p:nvPr/>
            </p:nvSpPr>
            <p:spPr bwMode="auto">
              <a:xfrm>
                <a:off x="2016" y="153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9" name="Text Box 7"/>
              <p:cNvSpPr txBox="1">
                <a:spLocks noChangeArrowheads="1"/>
              </p:cNvSpPr>
              <p:nvPr/>
            </p:nvSpPr>
            <p:spPr bwMode="auto">
              <a:xfrm>
                <a:off x="1777" y="1440"/>
                <a:ext cx="27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+1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grpSp>
          <p:nvGrpSpPr>
            <p:cNvPr id="41994" name="Group 8"/>
            <p:cNvGrpSpPr>
              <a:grpSpLocks/>
            </p:cNvGrpSpPr>
            <p:nvPr/>
          </p:nvGrpSpPr>
          <p:grpSpPr bwMode="auto">
            <a:xfrm>
              <a:off x="3600" y="1104"/>
              <a:ext cx="288" cy="432"/>
              <a:chOff x="3696" y="1056"/>
              <a:chExt cx="288" cy="432"/>
            </a:xfrm>
          </p:grpSpPr>
          <p:sp>
            <p:nvSpPr>
              <p:cNvPr id="42015" name="Line 9"/>
              <p:cNvSpPr>
                <a:spLocks noChangeShapeType="1"/>
              </p:cNvSpPr>
              <p:nvPr/>
            </p:nvSpPr>
            <p:spPr bwMode="auto">
              <a:xfrm>
                <a:off x="3696" y="1488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6" name="Line 10"/>
              <p:cNvSpPr>
                <a:spLocks noChangeShapeType="1"/>
              </p:cNvSpPr>
              <p:nvPr/>
            </p:nvSpPr>
            <p:spPr bwMode="auto">
              <a:xfrm>
                <a:off x="3984" y="1056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7" name="Line 11"/>
              <p:cNvSpPr>
                <a:spLocks noChangeShapeType="1"/>
              </p:cNvSpPr>
              <p:nvPr/>
            </p:nvSpPr>
            <p:spPr bwMode="auto">
              <a:xfrm>
                <a:off x="3696" y="105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995" name="Group 12"/>
            <p:cNvGrpSpPr>
              <a:grpSpLocks/>
            </p:cNvGrpSpPr>
            <p:nvPr/>
          </p:nvGrpSpPr>
          <p:grpSpPr bwMode="auto">
            <a:xfrm>
              <a:off x="1920" y="1200"/>
              <a:ext cx="288" cy="432"/>
              <a:chOff x="1440" y="2112"/>
              <a:chExt cx="288" cy="432"/>
            </a:xfrm>
          </p:grpSpPr>
          <p:sp>
            <p:nvSpPr>
              <p:cNvPr id="42012" name="Line 13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3" name="Line 14"/>
              <p:cNvSpPr>
                <a:spLocks noChangeShapeType="1"/>
              </p:cNvSpPr>
              <p:nvPr/>
            </p:nvSpPr>
            <p:spPr bwMode="auto">
              <a:xfrm>
                <a:off x="1440" y="2544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4" name="Line 15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996" name="Group 16"/>
            <p:cNvGrpSpPr>
              <a:grpSpLocks/>
            </p:cNvGrpSpPr>
            <p:nvPr/>
          </p:nvGrpSpPr>
          <p:grpSpPr bwMode="auto">
            <a:xfrm>
              <a:off x="2208" y="912"/>
              <a:ext cx="1404" cy="384"/>
              <a:chOff x="2448" y="3120"/>
              <a:chExt cx="1404" cy="384"/>
            </a:xfrm>
          </p:grpSpPr>
          <p:sp>
            <p:nvSpPr>
              <p:cNvPr id="42007" name="Text Box 17"/>
              <p:cNvSpPr txBox="1">
                <a:spLocks noChangeArrowheads="1"/>
              </p:cNvSpPr>
              <p:nvPr/>
            </p:nvSpPr>
            <p:spPr bwMode="auto">
              <a:xfrm>
                <a:off x="2544" y="3216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ALU</a:t>
                </a:r>
              </a:p>
            </p:txBody>
          </p:sp>
          <p:sp>
            <p:nvSpPr>
              <p:cNvPr id="42008" name="Rectangle 18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1392" cy="3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2000">
                  <a:latin typeface="Verdana" pitchFamily="34" charset="0"/>
                </a:endParaRPr>
              </a:p>
            </p:txBody>
          </p:sp>
          <p:sp>
            <p:nvSpPr>
              <p:cNvPr id="42009" name="Text Box 19"/>
              <p:cNvSpPr txBox="1">
                <a:spLocks noChangeArrowheads="1"/>
              </p:cNvSpPr>
              <p:nvPr/>
            </p:nvSpPr>
            <p:spPr bwMode="auto">
              <a:xfrm>
                <a:off x="2449" y="3120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S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42010" name="Text Box 20"/>
              <p:cNvSpPr txBox="1">
                <a:spLocks noChangeArrowheads="1"/>
              </p:cNvSpPr>
              <p:nvPr/>
            </p:nvSpPr>
            <p:spPr bwMode="auto">
              <a:xfrm>
                <a:off x="2449" y="3312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X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42011" name="Text Box 21"/>
              <p:cNvSpPr txBox="1">
                <a:spLocks noChangeArrowheads="1"/>
              </p:cNvSpPr>
              <p:nvPr/>
            </p:nvSpPr>
            <p:spPr bwMode="auto">
              <a:xfrm>
                <a:off x="3649" y="321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G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41997" name="Group 22"/>
            <p:cNvGrpSpPr>
              <a:grpSpLocks/>
            </p:cNvGrpSpPr>
            <p:nvPr/>
          </p:nvGrpSpPr>
          <p:grpSpPr bwMode="auto">
            <a:xfrm>
              <a:off x="2160" y="1405"/>
              <a:ext cx="1485" cy="484"/>
              <a:chOff x="2256" y="1357"/>
              <a:chExt cx="1485" cy="484"/>
            </a:xfrm>
          </p:grpSpPr>
          <p:sp>
            <p:nvSpPr>
              <p:cNvPr id="2" name="Rectangle 24"/>
              <p:cNvSpPr>
                <a:spLocks noChangeArrowheads="1"/>
              </p:cNvSpPr>
              <p:nvPr/>
            </p:nvSpPr>
            <p:spPr bwMode="auto">
              <a:xfrm>
                <a:off x="2304" y="1392"/>
                <a:ext cx="1392" cy="384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000">
                  <a:latin typeface="Verdana" pitchFamily="-109" charset="0"/>
                  <a:ea typeface="Verdana" pitchFamily="-109" charset="0"/>
                  <a:cs typeface="Verdana" pitchFamily="-109" charset="0"/>
                </a:endParaRPr>
              </a:p>
            </p:txBody>
          </p:sp>
          <p:sp>
            <p:nvSpPr>
              <p:cNvPr id="42003" name="Text Box 23"/>
              <p:cNvSpPr txBox="1">
                <a:spLocks noChangeArrowheads="1"/>
              </p:cNvSpPr>
              <p:nvPr/>
            </p:nvSpPr>
            <p:spPr bwMode="auto">
              <a:xfrm>
                <a:off x="2400" y="1488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Latches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  <p:sp>
            <p:nvSpPr>
              <p:cNvPr id="42004" name="Text Box 25"/>
              <p:cNvSpPr txBox="1">
                <a:spLocks noChangeArrowheads="1"/>
              </p:cNvSpPr>
              <p:nvPr/>
            </p:nvSpPr>
            <p:spPr bwMode="auto">
              <a:xfrm>
                <a:off x="3505" y="1392"/>
                <a:ext cx="20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D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42005" name="Text Box 26"/>
              <p:cNvSpPr txBox="1">
                <a:spLocks noChangeArrowheads="1"/>
              </p:cNvSpPr>
              <p:nvPr/>
            </p:nvSpPr>
            <p:spPr bwMode="auto">
              <a:xfrm>
                <a:off x="2305" y="1488"/>
                <a:ext cx="2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Q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42006" name="Text Box 27"/>
              <p:cNvSpPr txBox="1">
                <a:spLocks noChangeArrowheads="1"/>
              </p:cNvSpPr>
              <p:nvPr/>
            </p:nvSpPr>
            <p:spPr bwMode="auto">
              <a:xfrm>
                <a:off x="3504" y="1584"/>
                <a:ext cx="19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C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41998" name="Group 28"/>
            <p:cNvGrpSpPr>
              <a:grpSpLocks/>
            </p:cNvGrpSpPr>
            <p:nvPr/>
          </p:nvGrpSpPr>
          <p:grpSpPr bwMode="auto">
            <a:xfrm>
              <a:off x="3600" y="1632"/>
              <a:ext cx="768" cy="227"/>
              <a:chOff x="3600" y="1632"/>
              <a:chExt cx="768" cy="227"/>
            </a:xfrm>
          </p:grpSpPr>
          <p:sp>
            <p:nvSpPr>
              <p:cNvPr id="41999" name="Line 29"/>
              <p:cNvSpPr>
                <a:spLocks noChangeShapeType="1"/>
              </p:cNvSpPr>
              <p:nvPr/>
            </p:nvSpPr>
            <p:spPr bwMode="auto">
              <a:xfrm>
                <a:off x="3600" y="1728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41986" name="Object 2"/>
              <p:cNvGraphicFramePr>
                <a:graphicFrameLocks noChangeAspect="1"/>
              </p:cNvGraphicFramePr>
              <p:nvPr/>
            </p:nvGraphicFramePr>
            <p:xfrm>
              <a:off x="3888" y="1632"/>
              <a:ext cx="480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77" name="Bitmap Image" r:id="rId3" imgW="762106" imgH="361809" progId="PBrush">
                      <p:embed/>
                    </p:oleObj>
                  </mc:Choice>
                  <mc:Fallback>
                    <p:oleObj name="Bitmap Image" r:id="rId3" imgW="762106" imgH="361809" progId="PBrush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1632"/>
                            <a:ext cx="480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25400">
                                <a:solidFill>
                                  <a:schemeClr val="accent2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C6F7537F-EB2D-47F9-8704-B91739CE13A9}" type="slidenum">
              <a:rPr lang="en-US" altLang="x-none"/>
              <a:pPr/>
              <a:t>38</a:t>
            </a:fld>
            <a:endParaRPr lang="en-US" altLang="x-none"/>
          </a:p>
        </p:txBody>
      </p:sp>
      <p:sp>
        <p:nvSpPr>
          <p:cNvPr id="115721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More about clocks</a:t>
            </a:r>
          </a:p>
        </p:txBody>
      </p:sp>
      <p:sp>
        <p:nvSpPr>
          <p:cNvPr id="115722" name="Rectangle 10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6934200" cy="4910138"/>
          </a:xfrm>
        </p:spPr>
        <p:txBody>
          <a:bodyPr/>
          <a:lstStyle/>
          <a:p>
            <a:r>
              <a:rPr lang="en-US" altLang="x-none" sz="2000" dirty="0"/>
              <a:t>Clocks are used extensively in computer architecture.</a:t>
            </a:r>
          </a:p>
          <a:p>
            <a:r>
              <a:rPr lang="en-US" altLang="x-none" sz="2000" dirty="0"/>
              <a:t>All processors run with an internal clock.</a:t>
            </a:r>
          </a:p>
          <a:p>
            <a:pPr lvl="1"/>
            <a:r>
              <a:rPr lang="en-US" altLang="x-none" sz="1900" dirty="0"/>
              <a:t>Modern chips can run at frequencies around 2.8 GHz.</a:t>
            </a:r>
          </a:p>
          <a:p>
            <a:pPr lvl="1"/>
            <a:r>
              <a:rPr lang="en-US" altLang="x-none" sz="1900" dirty="0"/>
              <a:t>This works out to a cycle time as little as 0.36 ns!</a:t>
            </a:r>
          </a:p>
          <a:p>
            <a:endParaRPr lang="en-US" altLang="x-none" sz="2000" dirty="0"/>
          </a:p>
          <a:p>
            <a:r>
              <a:rPr lang="en-US" altLang="x-none" sz="2000" dirty="0"/>
              <a:t>Memory modules are often rated by their clock speeds too. Examples include “PC133” and “PC800” memory.</a:t>
            </a:r>
          </a:p>
          <a:p>
            <a:endParaRPr lang="en-US" altLang="x-none" sz="2000" dirty="0"/>
          </a:p>
          <a:p>
            <a:r>
              <a:rPr lang="en-US" altLang="x-none" sz="2000" dirty="0"/>
              <a:t>Be careful... higher frequencies do not always mean faster machines!</a:t>
            </a:r>
          </a:p>
          <a:p>
            <a:pPr lvl="1"/>
            <a:r>
              <a:rPr lang="en-US" altLang="x-none" sz="1900" dirty="0"/>
              <a:t>You also have to consider how much work is actually being done during each clock cycle.</a:t>
            </a:r>
          </a:p>
          <a:p>
            <a:pPr lvl="1"/>
            <a:r>
              <a:rPr lang="en-US" altLang="x-none" sz="1900" dirty="0"/>
              <a:t>How much stuff can really get done in just 0.36 ns?</a:t>
            </a:r>
          </a:p>
          <a:p>
            <a:pPr lvl="1"/>
            <a:r>
              <a:rPr lang="en-US" altLang="x-none" sz="1900" dirty="0"/>
              <a:t>More in CENG331.</a:t>
            </a:r>
          </a:p>
          <a:p>
            <a:pPr lvl="1"/>
            <a:endParaRPr lang="en-US" altLang="x-none" sz="1900" dirty="0"/>
          </a:p>
        </p:txBody>
      </p:sp>
      <p:pic>
        <p:nvPicPr>
          <p:cNvPr id="115715" name="Picture 4" descr="chipfr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1600200"/>
            <a:ext cx="134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13" y="4267200"/>
            <a:ext cx="13604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404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EFC06951-CC28-41E6-BD49-CDF98AB022A9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6393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Sequential circuits</a:t>
            </a:r>
          </a:p>
        </p:txBody>
      </p:sp>
      <p:sp>
        <p:nvSpPr>
          <p:cNvPr id="16394" name="Rectangl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 second part of CENG232 focuses on </a:t>
            </a:r>
            <a:r>
              <a:rPr lang="en-US" altLang="x-none" b="1" dirty="0"/>
              <a:t>sequential circuits</a:t>
            </a:r>
            <a:r>
              <a:rPr lang="en-US" altLang="x-none" dirty="0"/>
              <a:t>, where we add </a:t>
            </a:r>
            <a:r>
              <a:rPr lang="en-US" altLang="x-none" b="1" dirty="0"/>
              <a:t>memory</a:t>
            </a:r>
            <a:r>
              <a:rPr lang="en-US" altLang="x-none" dirty="0"/>
              <a:t> to the hardware that we’ve already seen.</a:t>
            </a:r>
          </a:p>
          <a:p>
            <a:endParaRPr lang="en-US" altLang="x-none" dirty="0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3124200" y="3187700"/>
          <a:ext cx="29718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3" name="Clip" r:id="rId3" imgW="1825560" imgH="1365480" progId="">
                  <p:embed/>
                </p:oleObj>
              </mc:Choice>
              <mc:Fallback>
                <p:oleObj name="Clip" r:id="rId3" imgW="1825560" imgH="1365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187700"/>
                        <a:ext cx="2971800" cy="222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129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47C9D136-0CD7-474A-A602-7D23A57A6EE5}" type="slidenum">
              <a:rPr lang="en-US" altLang="x-none"/>
              <a:pPr/>
              <a:t>40</a:t>
            </a:fld>
            <a:endParaRPr lang="en-US" altLang="x-none"/>
          </a:p>
        </p:txBody>
      </p:sp>
      <p:sp>
        <p:nvSpPr>
          <p:cNvPr id="30730" name="Rectang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SR latch</a:t>
            </a:r>
          </a:p>
        </p:txBody>
      </p:sp>
      <p:sp>
        <p:nvSpPr>
          <p:cNvPr id="30731" name="Rectangle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Completing the picture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</p:txBody>
      </p:sp>
      <p:pic>
        <p:nvPicPr>
          <p:cNvPr id="3072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299097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9452141"/>
              </p:ext>
            </p:extLst>
          </p:nvPr>
        </p:nvGraphicFramePr>
        <p:xfrm>
          <a:off x="4495800" y="2717800"/>
          <a:ext cx="4267200" cy="185420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change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Forbidden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24000" y="5334000"/>
            <a:ext cx="6078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SR=10 is called “Set”  (sets Q to 1) </a:t>
            </a:r>
          </a:p>
          <a:p>
            <a:r>
              <a:rPr lang="en-US" dirty="0"/>
              <a:t>SR=01 is called “Reset”  (resets or clear Q to 0)</a:t>
            </a:r>
          </a:p>
        </p:txBody>
      </p:sp>
    </p:spTree>
    <p:extLst>
      <p:ext uri="{BB962C8B-B14F-4D97-AF65-F5344CB8AC3E}">
        <p14:creationId xmlns:p14="http://schemas.microsoft.com/office/powerpoint/2010/main" val="2715719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5032F616-778A-4936-9D70-3A6B236C3761}" type="slidenum">
              <a:rPr lang="en-US" altLang="x-none"/>
              <a:pPr/>
              <a:t>41</a:t>
            </a:fld>
            <a:endParaRPr lang="en-US" altLang="x-none"/>
          </a:p>
        </p:txBody>
      </p:sp>
      <p:sp>
        <p:nvSpPr>
          <p:cNvPr id="32779" name="Rectang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 latch</a:t>
            </a:r>
          </a:p>
        </p:txBody>
      </p:sp>
      <p:sp>
        <p:nvSpPr>
          <p:cNvPr id="32780" name="Rectangle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D latch is based on an SR latch. The additional gates generate the S and R signals, based on inputs D (“data”) and C (“control”).</a:t>
            </a:r>
          </a:p>
          <a:p>
            <a:pPr lvl="1"/>
            <a:r>
              <a:rPr lang="en-US" altLang="x-none" dirty="0"/>
              <a:t>When C = 0, S and R are both 0, so the state Q does not change.</a:t>
            </a:r>
          </a:p>
          <a:p>
            <a:pPr lvl="1"/>
            <a:r>
              <a:rPr lang="en-US" altLang="x-none" dirty="0"/>
              <a:t>When C = 1, the latch output Q will be equal the input D.</a:t>
            </a:r>
          </a:p>
          <a:p>
            <a:r>
              <a:rPr lang="en-US" altLang="x-none" dirty="0"/>
              <a:t>No more messing with one input for set and another input for reset!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Also, this latch has no “bad” input combinations to avoid. Any of the four possible assignments to C and D are valid.</a:t>
            </a:r>
          </a:p>
          <a:p>
            <a:endParaRPr lang="en-US" altLang="x-none" dirty="0"/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219200" y="4495800"/>
          <a:ext cx="4897438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Bit Eşlem Resmi" r:id="rId3" imgW="4896533" imgH="1743318" progId="PBrush">
                  <p:embed/>
                </p:oleObj>
              </mc:Choice>
              <mc:Fallback>
                <p:oleObj name="Bit Eşlem Resmi" r:id="rId3" imgW="4896533" imgH="174331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495800"/>
                        <a:ext cx="4897438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3581400" y="4419600"/>
            <a:ext cx="1752600" cy="18288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x-none" altLang="x-none"/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6553200" y="4800600"/>
          <a:ext cx="228282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Document" r:id="rId5" imgW="2289960" imgH="1476360" progId="Word.Document.8">
                  <p:embed/>
                </p:oleObj>
              </mc:Choice>
              <mc:Fallback>
                <p:oleObj name="Document" r:id="rId5" imgW="2289960" imgH="14763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800600"/>
                        <a:ext cx="2282825" cy="147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247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B063F0E3-891B-4FC8-8EFD-18FF34643C03}" type="slidenum">
              <a:rPr lang="en-US" altLang="x-none"/>
              <a:pPr/>
              <a:t>42</a:t>
            </a:fld>
            <a:endParaRPr lang="en-US" altLang="x-none"/>
          </a:p>
        </p:txBody>
      </p:sp>
      <p:sp>
        <p:nvSpPr>
          <p:cNvPr id="111685" name="Rectangle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Writing to the latches</a:t>
            </a:r>
          </a:p>
        </p:txBody>
      </p:sp>
      <p:sp>
        <p:nvSpPr>
          <p:cNvPr id="111686" name="Rectangle 7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200" dirty="0"/>
              <a:t>After the ALU has finished its increment operation, the latch can be enabled, and the updated value is stored. </a:t>
            </a:r>
          </a:p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r>
              <a:rPr lang="en-US" altLang="x-none" sz="2200" dirty="0"/>
              <a:t>The latch must be quickly disabled again, before the ALU has a chance to read the new value 0001 and produce a new result 0010.</a:t>
            </a:r>
          </a:p>
        </p:txBody>
      </p:sp>
      <p:grpSp>
        <p:nvGrpSpPr>
          <p:cNvPr id="111619" name="Group 4"/>
          <p:cNvGrpSpPr>
            <a:grpSpLocks/>
          </p:cNvGrpSpPr>
          <p:nvPr/>
        </p:nvGrpSpPr>
        <p:grpSpPr bwMode="auto">
          <a:xfrm>
            <a:off x="2366963" y="2057400"/>
            <a:ext cx="4445000" cy="1552575"/>
            <a:chOff x="1491" y="1056"/>
            <a:chExt cx="2800" cy="978"/>
          </a:xfrm>
        </p:grpSpPr>
        <p:grpSp>
          <p:nvGrpSpPr>
            <p:cNvPr id="111654" name="Group 5"/>
            <p:cNvGrpSpPr>
              <a:grpSpLocks/>
            </p:cNvGrpSpPr>
            <p:nvPr/>
          </p:nvGrpSpPr>
          <p:grpSpPr bwMode="auto">
            <a:xfrm>
              <a:off x="1681" y="1056"/>
              <a:ext cx="527" cy="192"/>
              <a:chOff x="1777" y="1440"/>
              <a:chExt cx="527" cy="192"/>
            </a:xfrm>
          </p:grpSpPr>
          <p:sp>
            <p:nvSpPr>
              <p:cNvPr id="111682" name="Line 6"/>
              <p:cNvSpPr>
                <a:spLocks noChangeShapeType="1"/>
              </p:cNvSpPr>
              <p:nvPr/>
            </p:nvSpPr>
            <p:spPr bwMode="auto">
              <a:xfrm>
                <a:off x="2016" y="153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83" name="Text Box 7"/>
              <p:cNvSpPr txBox="1">
                <a:spLocks noChangeArrowheads="1"/>
              </p:cNvSpPr>
              <p:nvPr/>
            </p:nvSpPr>
            <p:spPr bwMode="auto">
              <a:xfrm>
                <a:off x="1777" y="1440"/>
                <a:ext cx="27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+1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grpSp>
          <p:nvGrpSpPr>
            <p:cNvPr id="111655" name="Group 8"/>
            <p:cNvGrpSpPr>
              <a:grpSpLocks/>
            </p:cNvGrpSpPr>
            <p:nvPr/>
          </p:nvGrpSpPr>
          <p:grpSpPr bwMode="auto">
            <a:xfrm>
              <a:off x="3600" y="1248"/>
              <a:ext cx="288" cy="432"/>
              <a:chOff x="3696" y="1056"/>
              <a:chExt cx="288" cy="432"/>
            </a:xfrm>
          </p:grpSpPr>
          <p:sp>
            <p:nvSpPr>
              <p:cNvPr id="111679" name="Line 9"/>
              <p:cNvSpPr>
                <a:spLocks noChangeShapeType="1"/>
              </p:cNvSpPr>
              <p:nvPr/>
            </p:nvSpPr>
            <p:spPr bwMode="auto">
              <a:xfrm>
                <a:off x="3696" y="1488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80" name="Line 10"/>
              <p:cNvSpPr>
                <a:spLocks noChangeShapeType="1"/>
              </p:cNvSpPr>
              <p:nvPr/>
            </p:nvSpPr>
            <p:spPr bwMode="auto">
              <a:xfrm>
                <a:off x="3984" y="1056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81" name="Line 11"/>
              <p:cNvSpPr>
                <a:spLocks noChangeShapeType="1"/>
              </p:cNvSpPr>
              <p:nvPr/>
            </p:nvSpPr>
            <p:spPr bwMode="auto">
              <a:xfrm>
                <a:off x="3696" y="105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656" name="Group 12"/>
            <p:cNvGrpSpPr>
              <a:grpSpLocks/>
            </p:cNvGrpSpPr>
            <p:nvPr/>
          </p:nvGrpSpPr>
          <p:grpSpPr bwMode="auto">
            <a:xfrm>
              <a:off x="1920" y="1344"/>
              <a:ext cx="288" cy="432"/>
              <a:chOff x="1440" y="2112"/>
              <a:chExt cx="288" cy="432"/>
            </a:xfrm>
          </p:grpSpPr>
          <p:sp>
            <p:nvSpPr>
              <p:cNvPr id="111676" name="Line 13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77" name="Line 14"/>
              <p:cNvSpPr>
                <a:spLocks noChangeShapeType="1"/>
              </p:cNvSpPr>
              <p:nvPr/>
            </p:nvSpPr>
            <p:spPr bwMode="auto">
              <a:xfrm>
                <a:off x="1440" y="2544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78" name="Line 15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657" name="Group 16"/>
            <p:cNvGrpSpPr>
              <a:grpSpLocks/>
            </p:cNvGrpSpPr>
            <p:nvPr/>
          </p:nvGrpSpPr>
          <p:grpSpPr bwMode="auto">
            <a:xfrm>
              <a:off x="2208" y="1056"/>
              <a:ext cx="1404" cy="384"/>
              <a:chOff x="2448" y="3120"/>
              <a:chExt cx="1404" cy="384"/>
            </a:xfrm>
          </p:grpSpPr>
          <p:sp>
            <p:nvSpPr>
              <p:cNvPr id="111671" name="Text Box 17"/>
              <p:cNvSpPr txBox="1">
                <a:spLocks noChangeArrowheads="1"/>
              </p:cNvSpPr>
              <p:nvPr/>
            </p:nvSpPr>
            <p:spPr bwMode="auto">
              <a:xfrm>
                <a:off x="2544" y="3216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ALU</a:t>
                </a:r>
              </a:p>
            </p:txBody>
          </p:sp>
          <p:sp>
            <p:nvSpPr>
              <p:cNvPr id="111672" name="Rectangle 18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1392" cy="3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2000">
                  <a:latin typeface="Verdana" pitchFamily="34" charset="0"/>
                </a:endParaRPr>
              </a:p>
            </p:txBody>
          </p:sp>
          <p:sp>
            <p:nvSpPr>
              <p:cNvPr id="111673" name="Text Box 19"/>
              <p:cNvSpPr txBox="1">
                <a:spLocks noChangeArrowheads="1"/>
              </p:cNvSpPr>
              <p:nvPr/>
            </p:nvSpPr>
            <p:spPr bwMode="auto">
              <a:xfrm>
                <a:off x="2449" y="3120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S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74" name="Text Box 20"/>
              <p:cNvSpPr txBox="1">
                <a:spLocks noChangeArrowheads="1"/>
              </p:cNvSpPr>
              <p:nvPr/>
            </p:nvSpPr>
            <p:spPr bwMode="auto">
              <a:xfrm>
                <a:off x="2449" y="3312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X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75" name="Text Box 21"/>
              <p:cNvSpPr txBox="1">
                <a:spLocks noChangeArrowheads="1"/>
              </p:cNvSpPr>
              <p:nvPr/>
            </p:nvSpPr>
            <p:spPr bwMode="auto">
              <a:xfrm>
                <a:off x="3649" y="321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G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111658" name="Group 22"/>
            <p:cNvGrpSpPr>
              <a:grpSpLocks/>
            </p:cNvGrpSpPr>
            <p:nvPr/>
          </p:nvGrpSpPr>
          <p:grpSpPr bwMode="auto">
            <a:xfrm>
              <a:off x="2162" y="1550"/>
              <a:ext cx="1485" cy="484"/>
              <a:chOff x="2258" y="1358"/>
              <a:chExt cx="1485" cy="484"/>
            </a:xfrm>
          </p:grpSpPr>
          <p:sp>
            <p:nvSpPr>
              <p:cNvPr id="38958" name="Rectangle 24"/>
              <p:cNvSpPr>
                <a:spLocks noChangeArrowheads="1"/>
              </p:cNvSpPr>
              <p:nvPr/>
            </p:nvSpPr>
            <p:spPr bwMode="auto">
              <a:xfrm>
                <a:off x="2304" y="1392"/>
                <a:ext cx="1392" cy="384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000">
                  <a:latin typeface="Verdana" pitchFamily="-109" charset="0"/>
                  <a:ea typeface="Verdana" pitchFamily="-109" charset="0"/>
                  <a:cs typeface="Verdana" pitchFamily="-109" charset="0"/>
                </a:endParaRPr>
              </a:p>
            </p:txBody>
          </p:sp>
          <p:sp>
            <p:nvSpPr>
              <p:cNvPr id="111667" name="Text Box 23"/>
              <p:cNvSpPr txBox="1">
                <a:spLocks noChangeArrowheads="1"/>
              </p:cNvSpPr>
              <p:nvPr/>
            </p:nvSpPr>
            <p:spPr bwMode="auto">
              <a:xfrm>
                <a:off x="2400" y="1488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Latches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  <p:sp>
            <p:nvSpPr>
              <p:cNvPr id="111668" name="Text Box 25"/>
              <p:cNvSpPr txBox="1">
                <a:spLocks noChangeArrowheads="1"/>
              </p:cNvSpPr>
              <p:nvPr/>
            </p:nvSpPr>
            <p:spPr bwMode="auto">
              <a:xfrm>
                <a:off x="3505" y="1392"/>
                <a:ext cx="20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D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69" name="Text Box 26"/>
              <p:cNvSpPr txBox="1">
                <a:spLocks noChangeArrowheads="1"/>
              </p:cNvSpPr>
              <p:nvPr/>
            </p:nvSpPr>
            <p:spPr bwMode="auto">
              <a:xfrm>
                <a:off x="2305" y="1488"/>
                <a:ext cx="2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Q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70" name="Text Box 27"/>
              <p:cNvSpPr txBox="1">
                <a:spLocks noChangeArrowheads="1"/>
              </p:cNvSpPr>
              <p:nvPr/>
            </p:nvSpPr>
            <p:spPr bwMode="auto">
              <a:xfrm>
                <a:off x="3504" y="1584"/>
                <a:ext cx="19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C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111659" name="Group 28"/>
            <p:cNvGrpSpPr>
              <a:grpSpLocks/>
            </p:cNvGrpSpPr>
            <p:nvPr/>
          </p:nvGrpSpPr>
          <p:grpSpPr bwMode="auto">
            <a:xfrm>
              <a:off x="3600" y="1776"/>
              <a:ext cx="476" cy="192"/>
              <a:chOff x="3696" y="2304"/>
              <a:chExt cx="476" cy="192"/>
            </a:xfrm>
          </p:grpSpPr>
          <p:sp>
            <p:nvSpPr>
              <p:cNvPr id="111662" name="Line 29"/>
              <p:cNvSpPr>
                <a:spLocks noChangeShapeType="1"/>
              </p:cNvSpPr>
              <p:nvPr/>
            </p:nvSpPr>
            <p:spPr bwMode="auto">
              <a:xfrm>
                <a:off x="3696" y="2400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63" name="Text Box 30"/>
              <p:cNvSpPr txBox="1">
                <a:spLocks noChangeArrowheads="1"/>
              </p:cNvSpPr>
              <p:nvPr/>
            </p:nvSpPr>
            <p:spPr bwMode="auto">
              <a:xfrm>
                <a:off x="3985" y="2304"/>
                <a:ext cx="18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solidFill>
                      <a:srgbClr val="FF0033"/>
                    </a:solidFill>
                    <a:latin typeface="Verdana" pitchFamily="34" charset="0"/>
                  </a:rPr>
                  <a:t>1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sp>
          <p:nvSpPr>
            <p:cNvPr id="111660" name="Text Box 31"/>
            <p:cNvSpPr txBox="1">
              <a:spLocks noChangeArrowheads="1"/>
            </p:cNvSpPr>
            <p:nvPr/>
          </p:nvSpPr>
          <p:spPr bwMode="auto">
            <a:xfrm>
              <a:off x="1491" y="1440"/>
              <a:ext cx="4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solidFill>
                    <a:srgbClr val="FF33CC"/>
                  </a:solidFill>
                  <a:latin typeface="Verdana" pitchFamily="34" charset="0"/>
                </a:rPr>
                <a:t>0001</a:t>
              </a:r>
              <a:endParaRPr lang="en-US" altLang="x-none" sz="1200">
                <a:latin typeface="Verdana" pitchFamily="34" charset="0"/>
              </a:endParaRPr>
            </a:p>
          </p:txBody>
        </p:sp>
        <p:sp>
          <p:nvSpPr>
            <p:cNvPr id="111661" name="Text Box 32"/>
            <p:cNvSpPr txBox="1">
              <a:spLocks noChangeArrowheads="1"/>
            </p:cNvSpPr>
            <p:nvPr/>
          </p:nvSpPr>
          <p:spPr bwMode="auto">
            <a:xfrm>
              <a:off x="3891" y="1344"/>
              <a:ext cx="4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solidFill>
                    <a:srgbClr val="FF33CC"/>
                  </a:solidFill>
                  <a:latin typeface="Verdana" pitchFamily="34" charset="0"/>
                </a:rPr>
                <a:t>0001</a:t>
              </a:r>
              <a:endParaRPr lang="en-US" altLang="x-none" sz="1200">
                <a:latin typeface="Verdana" pitchFamily="34" charset="0"/>
              </a:endParaRPr>
            </a:p>
          </p:txBody>
        </p:sp>
      </p:grpSp>
      <p:grpSp>
        <p:nvGrpSpPr>
          <p:cNvPr id="111620" name="Group 33"/>
          <p:cNvGrpSpPr>
            <a:grpSpLocks/>
          </p:cNvGrpSpPr>
          <p:nvPr/>
        </p:nvGrpSpPr>
        <p:grpSpPr bwMode="auto">
          <a:xfrm>
            <a:off x="2366963" y="4724400"/>
            <a:ext cx="4445000" cy="1549400"/>
            <a:chOff x="1587" y="1584"/>
            <a:chExt cx="2800" cy="976"/>
          </a:xfrm>
        </p:grpSpPr>
        <p:grpSp>
          <p:nvGrpSpPr>
            <p:cNvPr id="111624" name="Group 34"/>
            <p:cNvGrpSpPr>
              <a:grpSpLocks/>
            </p:cNvGrpSpPr>
            <p:nvPr/>
          </p:nvGrpSpPr>
          <p:grpSpPr bwMode="auto">
            <a:xfrm>
              <a:off x="1777" y="1584"/>
              <a:ext cx="527" cy="192"/>
              <a:chOff x="1777" y="1440"/>
              <a:chExt cx="527" cy="192"/>
            </a:xfrm>
          </p:grpSpPr>
          <p:sp>
            <p:nvSpPr>
              <p:cNvPr id="111652" name="Line 35"/>
              <p:cNvSpPr>
                <a:spLocks noChangeShapeType="1"/>
              </p:cNvSpPr>
              <p:nvPr/>
            </p:nvSpPr>
            <p:spPr bwMode="auto">
              <a:xfrm>
                <a:off x="2016" y="153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53" name="Text Box 36"/>
              <p:cNvSpPr txBox="1">
                <a:spLocks noChangeArrowheads="1"/>
              </p:cNvSpPr>
              <p:nvPr/>
            </p:nvSpPr>
            <p:spPr bwMode="auto">
              <a:xfrm>
                <a:off x="1777" y="1440"/>
                <a:ext cx="27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+1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grpSp>
          <p:nvGrpSpPr>
            <p:cNvPr id="111625" name="Group 37"/>
            <p:cNvGrpSpPr>
              <a:grpSpLocks/>
            </p:cNvGrpSpPr>
            <p:nvPr/>
          </p:nvGrpSpPr>
          <p:grpSpPr bwMode="auto">
            <a:xfrm>
              <a:off x="3696" y="1776"/>
              <a:ext cx="288" cy="432"/>
              <a:chOff x="3696" y="1056"/>
              <a:chExt cx="288" cy="432"/>
            </a:xfrm>
          </p:grpSpPr>
          <p:sp>
            <p:nvSpPr>
              <p:cNvPr id="111649" name="Line 38"/>
              <p:cNvSpPr>
                <a:spLocks noChangeShapeType="1"/>
              </p:cNvSpPr>
              <p:nvPr/>
            </p:nvSpPr>
            <p:spPr bwMode="auto">
              <a:xfrm>
                <a:off x="3696" y="1488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50" name="Line 39"/>
              <p:cNvSpPr>
                <a:spLocks noChangeShapeType="1"/>
              </p:cNvSpPr>
              <p:nvPr/>
            </p:nvSpPr>
            <p:spPr bwMode="auto">
              <a:xfrm>
                <a:off x="3984" y="1056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51" name="Line 40"/>
              <p:cNvSpPr>
                <a:spLocks noChangeShapeType="1"/>
              </p:cNvSpPr>
              <p:nvPr/>
            </p:nvSpPr>
            <p:spPr bwMode="auto">
              <a:xfrm>
                <a:off x="3696" y="105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626" name="Group 41"/>
            <p:cNvGrpSpPr>
              <a:grpSpLocks/>
            </p:cNvGrpSpPr>
            <p:nvPr/>
          </p:nvGrpSpPr>
          <p:grpSpPr bwMode="auto">
            <a:xfrm>
              <a:off x="2016" y="1872"/>
              <a:ext cx="288" cy="432"/>
              <a:chOff x="1440" y="2112"/>
              <a:chExt cx="288" cy="432"/>
            </a:xfrm>
          </p:grpSpPr>
          <p:sp>
            <p:nvSpPr>
              <p:cNvPr id="111646" name="Line 42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47" name="Line 43"/>
              <p:cNvSpPr>
                <a:spLocks noChangeShapeType="1"/>
              </p:cNvSpPr>
              <p:nvPr/>
            </p:nvSpPr>
            <p:spPr bwMode="auto">
              <a:xfrm>
                <a:off x="1440" y="2544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48" name="Line 44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1627" name="Group 45"/>
            <p:cNvGrpSpPr>
              <a:grpSpLocks/>
            </p:cNvGrpSpPr>
            <p:nvPr/>
          </p:nvGrpSpPr>
          <p:grpSpPr bwMode="auto">
            <a:xfrm>
              <a:off x="2304" y="1584"/>
              <a:ext cx="1404" cy="384"/>
              <a:chOff x="2448" y="3120"/>
              <a:chExt cx="1404" cy="384"/>
            </a:xfrm>
          </p:grpSpPr>
          <p:sp>
            <p:nvSpPr>
              <p:cNvPr id="111641" name="Text Box 46"/>
              <p:cNvSpPr txBox="1">
                <a:spLocks noChangeArrowheads="1"/>
              </p:cNvSpPr>
              <p:nvPr/>
            </p:nvSpPr>
            <p:spPr bwMode="auto">
              <a:xfrm>
                <a:off x="2544" y="3216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ALU</a:t>
                </a:r>
              </a:p>
            </p:txBody>
          </p:sp>
          <p:sp>
            <p:nvSpPr>
              <p:cNvPr id="111642" name="Rectangle 47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1392" cy="3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2000">
                  <a:latin typeface="Verdana" pitchFamily="34" charset="0"/>
                </a:endParaRPr>
              </a:p>
            </p:txBody>
          </p:sp>
          <p:sp>
            <p:nvSpPr>
              <p:cNvPr id="111643" name="Text Box 48"/>
              <p:cNvSpPr txBox="1">
                <a:spLocks noChangeArrowheads="1"/>
              </p:cNvSpPr>
              <p:nvPr/>
            </p:nvSpPr>
            <p:spPr bwMode="auto">
              <a:xfrm>
                <a:off x="2449" y="3120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S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44" name="Text Box 49"/>
              <p:cNvSpPr txBox="1">
                <a:spLocks noChangeArrowheads="1"/>
              </p:cNvSpPr>
              <p:nvPr/>
            </p:nvSpPr>
            <p:spPr bwMode="auto">
              <a:xfrm>
                <a:off x="2449" y="3312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X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45" name="Text Box 50"/>
              <p:cNvSpPr txBox="1">
                <a:spLocks noChangeArrowheads="1"/>
              </p:cNvSpPr>
              <p:nvPr/>
            </p:nvSpPr>
            <p:spPr bwMode="auto">
              <a:xfrm>
                <a:off x="3649" y="321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G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111628" name="Group 51"/>
            <p:cNvGrpSpPr>
              <a:grpSpLocks/>
            </p:cNvGrpSpPr>
            <p:nvPr/>
          </p:nvGrpSpPr>
          <p:grpSpPr bwMode="auto">
            <a:xfrm>
              <a:off x="2258" y="2076"/>
              <a:ext cx="1485" cy="484"/>
              <a:chOff x="2258" y="1356"/>
              <a:chExt cx="1485" cy="484"/>
            </a:xfrm>
          </p:grpSpPr>
          <p:sp>
            <p:nvSpPr>
              <p:cNvPr id="38930" name="Rectangle 53"/>
              <p:cNvSpPr>
                <a:spLocks noChangeArrowheads="1"/>
              </p:cNvSpPr>
              <p:nvPr/>
            </p:nvSpPr>
            <p:spPr bwMode="auto">
              <a:xfrm>
                <a:off x="2304" y="1392"/>
                <a:ext cx="1392" cy="384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000">
                  <a:latin typeface="Verdana" pitchFamily="-109" charset="0"/>
                  <a:ea typeface="Verdana" pitchFamily="-109" charset="0"/>
                  <a:cs typeface="Verdana" pitchFamily="-109" charset="0"/>
                </a:endParaRPr>
              </a:p>
            </p:txBody>
          </p:sp>
          <p:sp>
            <p:nvSpPr>
              <p:cNvPr id="111637" name="Text Box 52"/>
              <p:cNvSpPr txBox="1">
                <a:spLocks noChangeArrowheads="1"/>
              </p:cNvSpPr>
              <p:nvPr/>
            </p:nvSpPr>
            <p:spPr bwMode="auto">
              <a:xfrm>
                <a:off x="2400" y="1488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Latches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  <p:sp>
            <p:nvSpPr>
              <p:cNvPr id="111638" name="Text Box 54"/>
              <p:cNvSpPr txBox="1">
                <a:spLocks noChangeArrowheads="1"/>
              </p:cNvSpPr>
              <p:nvPr/>
            </p:nvSpPr>
            <p:spPr bwMode="auto">
              <a:xfrm>
                <a:off x="3505" y="1392"/>
                <a:ext cx="20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D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39" name="Text Box 55"/>
              <p:cNvSpPr txBox="1">
                <a:spLocks noChangeArrowheads="1"/>
              </p:cNvSpPr>
              <p:nvPr/>
            </p:nvSpPr>
            <p:spPr bwMode="auto">
              <a:xfrm>
                <a:off x="2305" y="1488"/>
                <a:ext cx="2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Q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111640" name="Text Box 56"/>
              <p:cNvSpPr txBox="1">
                <a:spLocks noChangeArrowheads="1"/>
              </p:cNvSpPr>
              <p:nvPr/>
            </p:nvSpPr>
            <p:spPr bwMode="auto">
              <a:xfrm>
                <a:off x="3504" y="1584"/>
                <a:ext cx="19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C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111629" name="Group 57"/>
            <p:cNvGrpSpPr>
              <a:grpSpLocks/>
            </p:cNvGrpSpPr>
            <p:nvPr/>
          </p:nvGrpSpPr>
          <p:grpSpPr bwMode="auto">
            <a:xfrm>
              <a:off x="3696" y="2304"/>
              <a:ext cx="476" cy="192"/>
              <a:chOff x="3696" y="2304"/>
              <a:chExt cx="476" cy="192"/>
            </a:xfrm>
          </p:grpSpPr>
          <p:sp>
            <p:nvSpPr>
              <p:cNvPr id="111632" name="Line 58"/>
              <p:cNvSpPr>
                <a:spLocks noChangeShapeType="1"/>
              </p:cNvSpPr>
              <p:nvPr/>
            </p:nvSpPr>
            <p:spPr bwMode="auto">
              <a:xfrm>
                <a:off x="3696" y="2400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633" name="Text Box 59"/>
              <p:cNvSpPr txBox="1">
                <a:spLocks noChangeArrowheads="1"/>
              </p:cNvSpPr>
              <p:nvPr/>
            </p:nvSpPr>
            <p:spPr bwMode="auto">
              <a:xfrm>
                <a:off x="3985" y="2304"/>
                <a:ext cx="18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solidFill>
                      <a:srgbClr val="FF0033"/>
                    </a:solidFill>
                    <a:latin typeface="Verdana" pitchFamily="34" charset="0"/>
                  </a:rPr>
                  <a:t>0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sp>
          <p:nvSpPr>
            <p:cNvPr id="111630" name="Text Box 60"/>
            <p:cNvSpPr txBox="1">
              <a:spLocks noChangeArrowheads="1"/>
            </p:cNvSpPr>
            <p:nvPr/>
          </p:nvSpPr>
          <p:spPr bwMode="auto">
            <a:xfrm>
              <a:off x="1587" y="1968"/>
              <a:ext cx="4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solidFill>
                    <a:srgbClr val="3333FF"/>
                  </a:solidFill>
                  <a:latin typeface="Verdana" pitchFamily="34" charset="0"/>
                </a:rPr>
                <a:t>0001</a:t>
              </a:r>
              <a:endParaRPr lang="en-US" altLang="x-none" sz="1200">
                <a:latin typeface="Verdana" pitchFamily="34" charset="0"/>
              </a:endParaRPr>
            </a:p>
          </p:txBody>
        </p:sp>
        <p:sp>
          <p:nvSpPr>
            <p:cNvPr id="111631" name="Text Box 61"/>
            <p:cNvSpPr txBox="1">
              <a:spLocks noChangeArrowheads="1"/>
            </p:cNvSpPr>
            <p:nvPr/>
          </p:nvSpPr>
          <p:spPr bwMode="auto">
            <a:xfrm>
              <a:off x="3987" y="1872"/>
              <a:ext cx="4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400">
                  <a:solidFill>
                    <a:srgbClr val="336600"/>
                  </a:solidFill>
                  <a:latin typeface="Verdana" pitchFamily="34" charset="0"/>
                </a:rPr>
                <a:t>0010</a:t>
              </a:r>
              <a:endParaRPr lang="en-US" altLang="x-none" sz="1200"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02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637DDFE-8712-4AA2-B414-0316C0980118}" type="slidenum">
              <a:rPr lang="en-US" altLang="x-none"/>
              <a:pPr/>
              <a:t>43</a:t>
            </a:fld>
            <a:endParaRPr lang="en-US" altLang="x-none"/>
          </a:p>
        </p:txBody>
      </p:sp>
      <p:sp>
        <p:nvSpPr>
          <p:cNvPr id="112649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Two main issues</a:t>
            </a:r>
          </a:p>
        </p:txBody>
      </p:sp>
      <p:sp>
        <p:nvSpPr>
          <p:cNvPr id="112650" name="Rectangle 10"/>
          <p:cNvSpPr>
            <a:spLocks noGrp="1"/>
          </p:cNvSpPr>
          <p:nvPr>
            <p:ph type="body" idx="1"/>
          </p:nvPr>
        </p:nvSpPr>
        <p:spPr>
          <a:xfrm>
            <a:off x="76200" y="1219200"/>
            <a:ext cx="8915400" cy="4910138"/>
          </a:xfrm>
        </p:spPr>
        <p:txBody>
          <a:bodyPr/>
          <a:lstStyle/>
          <a:p>
            <a:pPr lvl="1"/>
            <a:r>
              <a:rPr lang="en-US" altLang="x-none" sz="2800" dirty="0"/>
              <a:t>Keep the latches disabled until new values are ready to be stored.</a:t>
            </a:r>
          </a:p>
          <a:p>
            <a:pPr lvl="2"/>
            <a:r>
              <a:rPr lang="en-US" altLang="x-none" sz="2400" dirty="0"/>
              <a:t>How do we know exactly when the new values are ready?</a:t>
            </a:r>
          </a:p>
          <a:p>
            <a:pPr lvl="2"/>
            <a:r>
              <a:rPr lang="en-US" altLang="x-none" sz="2400" dirty="0"/>
              <a:t>By synchronizing their operations</a:t>
            </a:r>
          </a:p>
          <a:p>
            <a:pPr marL="593725" lvl="2" indent="0">
              <a:buNone/>
            </a:pPr>
            <a:endParaRPr lang="en-US" altLang="x-none" sz="2400" dirty="0"/>
          </a:p>
          <a:p>
            <a:pPr marL="593725" lvl="2" indent="0">
              <a:buNone/>
            </a:pPr>
            <a:endParaRPr lang="en-US" altLang="x-none" sz="2400" dirty="0"/>
          </a:p>
          <a:p>
            <a:pPr lvl="1"/>
            <a:r>
              <a:rPr lang="en-US" altLang="x-none" sz="2800" dirty="0"/>
              <a:t>Enable the latches just long enough for the update to occur.</a:t>
            </a:r>
          </a:p>
          <a:p>
            <a:pPr lvl="2"/>
            <a:r>
              <a:rPr lang="en-US" altLang="x-none" sz="2400" dirty="0"/>
              <a:t>How can we enable and then quickly disable the latches?</a:t>
            </a:r>
          </a:p>
          <a:p>
            <a:pPr lvl="2"/>
            <a:r>
              <a:rPr lang="en-US" altLang="x-none" sz="2400" dirty="0"/>
              <a:t>By combining latches together in a special way, to form flip-flops.</a:t>
            </a:r>
          </a:p>
          <a:p>
            <a:pPr>
              <a:buFont typeface="Wingdings 3" pitchFamily="18" charset="2"/>
              <a:buNone/>
            </a:pPr>
            <a:endParaRPr lang="en-US" altLang="x-none" sz="2000" dirty="0"/>
          </a:p>
          <a:p>
            <a:pPr lvl="1">
              <a:buFont typeface="Wingdings 3" pitchFamily="18" charset="2"/>
              <a:buNone/>
            </a:pPr>
            <a:endParaRPr lang="en-US" altLang="x-none" sz="1900" dirty="0"/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5475288" y="2590800"/>
            <a:ext cx="3135312" cy="990600"/>
            <a:chOff x="2729" y="1344"/>
            <a:chExt cx="1975" cy="624"/>
          </a:xfrm>
        </p:grpSpPr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2784" y="1632"/>
              <a:ext cx="1920" cy="336"/>
              <a:chOff x="2784" y="1536"/>
              <a:chExt cx="1920" cy="336"/>
            </a:xfrm>
          </p:grpSpPr>
          <p:grpSp>
            <p:nvGrpSpPr>
              <p:cNvPr id="13" name="Group 6"/>
              <p:cNvGrpSpPr>
                <a:grpSpLocks/>
              </p:cNvGrpSpPr>
              <p:nvPr/>
            </p:nvGrpSpPr>
            <p:grpSpPr bwMode="auto">
              <a:xfrm>
                <a:off x="2784" y="1728"/>
                <a:ext cx="1920" cy="144"/>
                <a:chOff x="2784" y="1728"/>
                <a:chExt cx="1920" cy="144"/>
              </a:xfrm>
            </p:grpSpPr>
            <p:grpSp>
              <p:nvGrpSpPr>
                <p:cNvPr id="16" name="Group 7"/>
                <p:cNvGrpSpPr>
                  <a:grpSpLocks/>
                </p:cNvGrpSpPr>
                <p:nvPr/>
              </p:nvGrpSpPr>
              <p:grpSpPr bwMode="auto">
                <a:xfrm>
                  <a:off x="2784" y="1728"/>
                  <a:ext cx="384" cy="144"/>
                  <a:chOff x="1392" y="2544"/>
                  <a:chExt cx="384" cy="144"/>
                </a:xfrm>
              </p:grpSpPr>
              <p:sp>
                <p:nvSpPr>
                  <p:cNvPr id="37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268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54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Line 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76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" name="Group 12"/>
                <p:cNvGrpSpPr>
                  <a:grpSpLocks/>
                </p:cNvGrpSpPr>
                <p:nvPr/>
              </p:nvGrpSpPr>
              <p:grpSpPr bwMode="auto">
                <a:xfrm>
                  <a:off x="3168" y="1728"/>
                  <a:ext cx="384" cy="144"/>
                  <a:chOff x="1392" y="2544"/>
                  <a:chExt cx="384" cy="144"/>
                </a:xfrm>
              </p:grpSpPr>
              <p:sp>
                <p:nvSpPr>
                  <p:cNvPr id="33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268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54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76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" name="Group 17"/>
                <p:cNvGrpSpPr>
                  <a:grpSpLocks/>
                </p:cNvGrpSpPr>
                <p:nvPr/>
              </p:nvGrpSpPr>
              <p:grpSpPr bwMode="auto">
                <a:xfrm>
                  <a:off x="3552" y="1728"/>
                  <a:ext cx="384" cy="144"/>
                  <a:chOff x="1392" y="2544"/>
                  <a:chExt cx="384" cy="144"/>
                </a:xfrm>
              </p:grpSpPr>
              <p:sp>
                <p:nvSpPr>
                  <p:cNvPr id="2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268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54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Line 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76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" name="Group 22"/>
                <p:cNvGrpSpPr>
                  <a:grpSpLocks/>
                </p:cNvGrpSpPr>
                <p:nvPr/>
              </p:nvGrpSpPr>
              <p:grpSpPr bwMode="auto">
                <a:xfrm>
                  <a:off x="3936" y="1728"/>
                  <a:ext cx="384" cy="144"/>
                  <a:chOff x="1392" y="2544"/>
                  <a:chExt cx="384" cy="144"/>
                </a:xfrm>
              </p:grpSpPr>
              <p:sp>
                <p:nvSpPr>
                  <p:cNvPr id="2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268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Line 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54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76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" name="Group 27"/>
                <p:cNvGrpSpPr>
                  <a:grpSpLocks/>
                </p:cNvGrpSpPr>
                <p:nvPr/>
              </p:nvGrpSpPr>
              <p:grpSpPr bwMode="auto">
                <a:xfrm>
                  <a:off x="4320" y="1728"/>
                  <a:ext cx="384" cy="144"/>
                  <a:chOff x="1392" y="2544"/>
                  <a:chExt cx="384" cy="144"/>
                </a:xfrm>
              </p:grpSpPr>
              <p:sp>
                <p:nvSpPr>
                  <p:cNvPr id="21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268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54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Line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76" y="2544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4" name="Line 32"/>
              <p:cNvSpPr>
                <a:spLocks noChangeShapeType="1"/>
              </p:cNvSpPr>
              <p:nvPr/>
            </p:nvSpPr>
            <p:spPr bwMode="auto">
              <a:xfrm>
                <a:off x="2976" y="15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33"/>
              <p:cNvSpPr>
                <a:spLocks noChangeShapeType="1"/>
              </p:cNvSpPr>
              <p:nvPr/>
            </p:nvSpPr>
            <p:spPr bwMode="auto">
              <a:xfrm>
                <a:off x="3360" y="1536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" name="Line 34"/>
            <p:cNvSpPr>
              <a:spLocks noChangeShapeType="1"/>
            </p:cNvSpPr>
            <p:nvPr/>
          </p:nvSpPr>
          <p:spPr bwMode="auto">
            <a:xfrm>
              <a:off x="2976" y="1728"/>
              <a:ext cx="384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35"/>
            <p:cNvSpPr txBox="1">
              <a:spLocks noChangeArrowheads="1"/>
            </p:cNvSpPr>
            <p:nvPr/>
          </p:nvSpPr>
          <p:spPr bwMode="auto">
            <a:xfrm>
              <a:off x="2729" y="1344"/>
              <a:ext cx="75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 dirty="0">
                  <a:solidFill>
                    <a:srgbClr val="800000"/>
                  </a:solidFill>
                </a:rPr>
                <a:t>clock period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173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66FAF88B-7363-48F3-8376-9099105E5D52}" type="slidenum">
              <a:rPr lang="en-US" altLang="x-none"/>
              <a:pPr/>
              <a:t>44</a:t>
            </a:fld>
            <a:endParaRPr lang="en-US" altLang="x-none"/>
          </a:p>
        </p:txBody>
      </p:sp>
      <p:sp>
        <p:nvSpPr>
          <p:cNvPr id="42021" name="Rectang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Synchronizing our example</a:t>
            </a:r>
          </a:p>
        </p:txBody>
      </p:sp>
      <p:sp>
        <p:nvSpPr>
          <p:cNvPr id="42022" name="Rectangle 3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1800" dirty="0"/>
              <a:t>We can use a clock to synchronize our latches with the ALU.</a:t>
            </a:r>
          </a:p>
          <a:p>
            <a:pPr lvl="1"/>
            <a:r>
              <a:rPr lang="en-US" altLang="x-none" sz="1700" dirty="0"/>
              <a:t>The clock signal is connected to the latch control input C.</a:t>
            </a:r>
          </a:p>
          <a:p>
            <a:pPr lvl="1"/>
            <a:r>
              <a:rPr lang="en-US" altLang="x-none" sz="1700" dirty="0"/>
              <a:t>The clock controls the latches. When it becomes 1, the latches will be enabled for writing.</a:t>
            </a:r>
          </a:p>
          <a:p>
            <a:endParaRPr lang="en-US" altLang="x-none" sz="1800" dirty="0"/>
          </a:p>
          <a:p>
            <a:endParaRPr lang="en-US" altLang="x-none" sz="1800" dirty="0"/>
          </a:p>
          <a:p>
            <a:endParaRPr lang="en-US" altLang="x-none" sz="1800" dirty="0"/>
          </a:p>
          <a:p>
            <a:endParaRPr lang="en-US" altLang="x-none" sz="1800" dirty="0"/>
          </a:p>
          <a:p>
            <a:endParaRPr lang="en-US" altLang="x-none" sz="1800" dirty="0"/>
          </a:p>
          <a:p>
            <a:r>
              <a:rPr lang="en-US" altLang="x-none" sz="1800" dirty="0"/>
              <a:t>The clock period must be set appropriately for the ALU.</a:t>
            </a:r>
          </a:p>
          <a:p>
            <a:pPr lvl="1"/>
            <a:r>
              <a:rPr lang="en-US" altLang="x-none" sz="1700" dirty="0"/>
              <a:t>It should </a:t>
            </a:r>
            <a:r>
              <a:rPr lang="en-US" altLang="x-none" sz="1700" b="1" dirty="0"/>
              <a:t>not</a:t>
            </a:r>
            <a:r>
              <a:rPr lang="en-US" altLang="x-none" sz="1700" dirty="0"/>
              <a:t> be </a:t>
            </a:r>
            <a:r>
              <a:rPr lang="en-US" altLang="x-none" sz="1700" b="1" dirty="0"/>
              <a:t>too short</a:t>
            </a:r>
            <a:r>
              <a:rPr lang="en-US" altLang="x-none" sz="1700" dirty="0"/>
              <a:t>. Otherwise, the latches will start writing before the ALU operation has finished.</a:t>
            </a:r>
          </a:p>
          <a:p>
            <a:pPr lvl="1"/>
            <a:r>
              <a:rPr lang="en-US" altLang="x-none" sz="1700" dirty="0"/>
              <a:t>It should </a:t>
            </a:r>
            <a:r>
              <a:rPr lang="en-US" altLang="x-none" sz="1700" b="1" dirty="0"/>
              <a:t>not</a:t>
            </a:r>
            <a:r>
              <a:rPr lang="en-US" altLang="x-none" sz="1700" dirty="0"/>
              <a:t> be </a:t>
            </a:r>
            <a:r>
              <a:rPr lang="en-US" altLang="x-none" sz="1700" b="1" dirty="0"/>
              <a:t>too long </a:t>
            </a:r>
            <a:r>
              <a:rPr lang="en-US" altLang="x-none" sz="1700" dirty="0"/>
              <a:t>either. Otherwise, the ALU might produce a new result that will accidentally get stored, as we saw before.</a:t>
            </a:r>
          </a:p>
          <a:p>
            <a:r>
              <a:rPr lang="en-US" altLang="x-none" sz="1800" dirty="0"/>
              <a:t>The faster the ALU runs, the shorter the clock period can be.</a:t>
            </a:r>
          </a:p>
        </p:txBody>
      </p:sp>
      <p:grpSp>
        <p:nvGrpSpPr>
          <p:cNvPr id="41989" name="Group 4"/>
          <p:cNvGrpSpPr>
            <a:grpSpLocks/>
          </p:cNvGrpSpPr>
          <p:nvPr/>
        </p:nvGrpSpPr>
        <p:grpSpPr bwMode="auto">
          <a:xfrm>
            <a:off x="2744788" y="2514600"/>
            <a:ext cx="4265612" cy="1550988"/>
            <a:chOff x="1681" y="912"/>
            <a:chExt cx="2687" cy="977"/>
          </a:xfrm>
        </p:grpSpPr>
        <p:grpSp>
          <p:nvGrpSpPr>
            <p:cNvPr id="41993" name="Group 5"/>
            <p:cNvGrpSpPr>
              <a:grpSpLocks/>
            </p:cNvGrpSpPr>
            <p:nvPr/>
          </p:nvGrpSpPr>
          <p:grpSpPr bwMode="auto">
            <a:xfrm>
              <a:off x="1681" y="912"/>
              <a:ext cx="527" cy="192"/>
              <a:chOff x="1777" y="1440"/>
              <a:chExt cx="527" cy="192"/>
            </a:xfrm>
          </p:grpSpPr>
          <p:sp>
            <p:nvSpPr>
              <p:cNvPr id="42018" name="Line 6"/>
              <p:cNvSpPr>
                <a:spLocks noChangeShapeType="1"/>
              </p:cNvSpPr>
              <p:nvPr/>
            </p:nvSpPr>
            <p:spPr bwMode="auto">
              <a:xfrm>
                <a:off x="2016" y="153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9" name="Text Box 7"/>
              <p:cNvSpPr txBox="1">
                <a:spLocks noChangeArrowheads="1"/>
              </p:cNvSpPr>
              <p:nvPr/>
            </p:nvSpPr>
            <p:spPr bwMode="auto">
              <a:xfrm>
                <a:off x="1777" y="1440"/>
                <a:ext cx="27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+1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grpSp>
          <p:nvGrpSpPr>
            <p:cNvPr id="41994" name="Group 8"/>
            <p:cNvGrpSpPr>
              <a:grpSpLocks/>
            </p:cNvGrpSpPr>
            <p:nvPr/>
          </p:nvGrpSpPr>
          <p:grpSpPr bwMode="auto">
            <a:xfrm>
              <a:off x="3600" y="1104"/>
              <a:ext cx="288" cy="432"/>
              <a:chOff x="3696" y="1056"/>
              <a:chExt cx="288" cy="432"/>
            </a:xfrm>
          </p:grpSpPr>
          <p:sp>
            <p:nvSpPr>
              <p:cNvPr id="42015" name="Line 9"/>
              <p:cNvSpPr>
                <a:spLocks noChangeShapeType="1"/>
              </p:cNvSpPr>
              <p:nvPr/>
            </p:nvSpPr>
            <p:spPr bwMode="auto">
              <a:xfrm>
                <a:off x="3696" y="1488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6" name="Line 10"/>
              <p:cNvSpPr>
                <a:spLocks noChangeShapeType="1"/>
              </p:cNvSpPr>
              <p:nvPr/>
            </p:nvSpPr>
            <p:spPr bwMode="auto">
              <a:xfrm>
                <a:off x="3984" y="1056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7" name="Line 11"/>
              <p:cNvSpPr>
                <a:spLocks noChangeShapeType="1"/>
              </p:cNvSpPr>
              <p:nvPr/>
            </p:nvSpPr>
            <p:spPr bwMode="auto">
              <a:xfrm>
                <a:off x="3696" y="1056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995" name="Group 12"/>
            <p:cNvGrpSpPr>
              <a:grpSpLocks/>
            </p:cNvGrpSpPr>
            <p:nvPr/>
          </p:nvGrpSpPr>
          <p:grpSpPr bwMode="auto">
            <a:xfrm>
              <a:off x="1920" y="1200"/>
              <a:ext cx="288" cy="432"/>
              <a:chOff x="1440" y="2112"/>
              <a:chExt cx="288" cy="432"/>
            </a:xfrm>
          </p:grpSpPr>
          <p:sp>
            <p:nvSpPr>
              <p:cNvPr id="42012" name="Line 13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3" name="Line 14"/>
              <p:cNvSpPr>
                <a:spLocks noChangeShapeType="1"/>
              </p:cNvSpPr>
              <p:nvPr/>
            </p:nvSpPr>
            <p:spPr bwMode="auto">
              <a:xfrm>
                <a:off x="1440" y="2544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4" name="Line 15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996" name="Group 16"/>
            <p:cNvGrpSpPr>
              <a:grpSpLocks/>
            </p:cNvGrpSpPr>
            <p:nvPr/>
          </p:nvGrpSpPr>
          <p:grpSpPr bwMode="auto">
            <a:xfrm>
              <a:off x="2208" y="912"/>
              <a:ext cx="1404" cy="384"/>
              <a:chOff x="2448" y="3120"/>
              <a:chExt cx="1404" cy="384"/>
            </a:xfrm>
          </p:grpSpPr>
          <p:sp>
            <p:nvSpPr>
              <p:cNvPr id="42007" name="Text Box 17"/>
              <p:cNvSpPr txBox="1">
                <a:spLocks noChangeArrowheads="1"/>
              </p:cNvSpPr>
              <p:nvPr/>
            </p:nvSpPr>
            <p:spPr bwMode="auto">
              <a:xfrm>
                <a:off x="2544" y="3216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ALU</a:t>
                </a:r>
              </a:p>
            </p:txBody>
          </p:sp>
          <p:sp>
            <p:nvSpPr>
              <p:cNvPr id="42008" name="Rectangle 18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1392" cy="3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2000">
                  <a:latin typeface="Verdana" pitchFamily="34" charset="0"/>
                </a:endParaRPr>
              </a:p>
            </p:txBody>
          </p:sp>
          <p:sp>
            <p:nvSpPr>
              <p:cNvPr id="42009" name="Text Box 19"/>
              <p:cNvSpPr txBox="1">
                <a:spLocks noChangeArrowheads="1"/>
              </p:cNvSpPr>
              <p:nvPr/>
            </p:nvSpPr>
            <p:spPr bwMode="auto">
              <a:xfrm>
                <a:off x="2449" y="3120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S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42010" name="Text Box 20"/>
              <p:cNvSpPr txBox="1">
                <a:spLocks noChangeArrowheads="1"/>
              </p:cNvSpPr>
              <p:nvPr/>
            </p:nvSpPr>
            <p:spPr bwMode="auto">
              <a:xfrm>
                <a:off x="2449" y="3312"/>
                <a:ext cx="19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X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42011" name="Text Box 21"/>
              <p:cNvSpPr txBox="1">
                <a:spLocks noChangeArrowheads="1"/>
              </p:cNvSpPr>
              <p:nvPr/>
            </p:nvSpPr>
            <p:spPr bwMode="auto">
              <a:xfrm>
                <a:off x="3649" y="321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G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41997" name="Group 22"/>
            <p:cNvGrpSpPr>
              <a:grpSpLocks/>
            </p:cNvGrpSpPr>
            <p:nvPr/>
          </p:nvGrpSpPr>
          <p:grpSpPr bwMode="auto">
            <a:xfrm>
              <a:off x="2160" y="1405"/>
              <a:ext cx="1485" cy="484"/>
              <a:chOff x="2256" y="1357"/>
              <a:chExt cx="1485" cy="484"/>
            </a:xfrm>
          </p:grpSpPr>
          <p:sp>
            <p:nvSpPr>
              <p:cNvPr id="2" name="Rectangle 24"/>
              <p:cNvSpPr>
                <a:spLocks noChangeArrowheads="1"/>
              </p:cNvSpPr>
              <p:nvPr/>
            </p:nvSpPr>
            <p:spPr bwMode="auto">
              <a:xfrm>
                <a:off x="2304" y="1392"/>
                <a:ext cx="1392" cy="384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2000">
                  <a:latin typeface="Verdana" pitchFamily="-109" charset="0"/>
                  <a:ea typeface="Verdana" pitchFamily="-109" charset="0"/>
                  <a:cs typeface="Verdana" pitchFamily="-109" charset="0"/>
                </a:endParaRPr>
              </a:p>
            </p:txBody>
          </p:sp>
          <p:sp>
            <p:nvSpPr>
              <p:cNvPr id="42003" name="Text Box 23"/>
              <p:cNvSpPr txBox="1">
                <a:spLocks noChangeArrowheads="1"/>
              </p:cNvSpPr>
              <p:nvPr/>
            </p:nvSpPr>
            <p:spPr bwMode="auto">
              <a:xfrm>
                <a:off x="2400" y="1488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Latches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  <p:sp>
            <p:nvSpPr>
              <p:cNvPr id="42004" name="Text Box 25"/>
              <p:cNvSpPr txBox="1">
                <a:spLocks noChangeArrowheads="1"/>
              </p:cNvSpPr>
              <p:nvPr/>
            </p:nvSpPr>
            <p:spPr bwMode="auto">
              <a:xfrm>
                <a:off x="3505" y="1392"/>
                <a:ext cx="20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D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42005" name="Text Box 26"/>
              <p:cNvSpPr txBox="1">
                <a:spLocks noChangeArrowheads="1"/>
              </p:cNvSpPr>
              <p:nvPr/>
            </p:nvSpPr>
            <p:spPr bwMode="auto">
              <a:xfrm>
                <a:off x="2305" y="1488"/>
                <a:ext cx="2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Q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  <p:sp>
            <p:nvSpPr>
              <p:cNvPr id="42006" name="Text Box 27"/>
              <p:cNvSpPr txBox="1">
                <a:spLocks noChangeArrowheads="1"/>
              </p:cNvSpPr>
              <p:nvPr/>
            </p:nvSpPr>
            <p:spPr bwMode="auto">
              <a:xfrm>
                <a:off x="3504" y="1584"/>
                <a:ext cx="19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C</a:t>
                </a:r>
                <a:endParaRPr lang="en-US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41998" name="Group 28"/>
            <p:cNvGrpSpPr>
              <a:grpSpLocks/>
            </p:cNvGrpSpPr>
            <p:nvPr/>
          </p:nvGrpSpPr>
          <p:grpSpPr bwMode="auto">
            <a:xfrm>
              <a:off x="3600" y="1632"/>
              <a:ext cx="768" cy="227"/>
              <a:chOff x="3600" y="1632"/>
              <a:chExt cx="768" cy="227"/>
            </a:xfrm>
          </p:grpSpPr>
          <p:sp>
            <p:nvSpPr>
              <p:cNvPr id="41999" name="Line 29"/>
              <p:cNvSpPr>
                <a:spLocks noChangeShapeType="1"/>
              </p:cNvSpPr>
              <p:nvPr/>
            </p:nvSpPr>
            <p:spPr bwMode="auto">
              <a:xfrm>
                <a:off x="3600" y="1728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41986" name="Object 2"/>
              <p:cNvGraphicFramePr>
                <a:graphicFrameLocks noChangeAspect="1"/>
              </p:cNvGraphicFramePr>
              <p:nvPr/>
            </p:nvGraphicFramePr>
            <p:xfrm>
              <a:off x="3888" y="1632"/>
              <a:ext cx="480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087" name="Bitmap Image" r:id="rId3" imgW="762106" imgH="361809" progId="PBrush">
                      <p:embed/>
                    </p:oleObj>
                  </mc:Choice>
                  <mc:Fallback>
                    <p:oleObj name="Bitmap Image" r:id="rId3" imgW="762106" imgH="361809" progId="PBrush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1632"/>
                            <a:ext cx="480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25400">
                                <a:solidFill>
                                  <a:schemeClr val="accent2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290759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BA70667A-E26D-4F6F-B4FB-318B34EAC01B}" type="slidenum">
              <a:rPr lang="en-US" altLang="x-none"/>
              <a:pPr/>
              <a:t>45</a:t>
            </a:fld>
            <a:endParaRPr lang="en-US" altLang="x-none"/>
          </a:p>
        </p:txBody>
      </p:sp>
      <p:sp>
        <p:nvSpPr>
          <p:cNvPr id="44043" name="Rectang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Flip-Flops</a:t>
            </a:r>
          </a:p>
        </p:txBody>
      </p:sp>
      <p:sp>
        <p:nvSpPr>
          <p:cNvPr id="44044" name="Rectangle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000" dirty="0"/>
              <a:t>The second issue was how to enable a latch for just an instant (If you keep it enabled longer than needed, than a new value might get written.)</a:t>
            </a:r>
          </a:p>
          <a:p>
            <a:r>
              <a:rPr lang="en-US" altLang="x-none" sz="2000" dirty="0"/>
              <a:t>Here is the internal structure of a D flip-flop.</a:t>
            </a:r>
          </a:p>
          <a:p>
            <a:pPr lvl="1"/>
            <a:r>
              <a:rPr lang="en-US" altLang="x-none" sz="1900" dirty="0"/>
              <a:t>The flip-flop inputs are C and D; and the outputs are Q and Q’.</a:t>
            </a:r>
          </a:p>
          <a:p>
            <a:pPr lvl="1"/>
            <a:r>
              <a:rPr lang="en-US" altLang="x-none" sz="1900" dirty="0"/>
              <a:t>The D latch on the left is the master, while the SR latch on the right is called the slave.</a:t>
            </a:r>
          </a:p>
          <a:p>
            <a:pPr lvl="1"/>
            <a:endParaRPr lang="en-US" altLang="x-none" sz="1900" dirty="0"/>
          </a:p>
          <a:p>
            <a:pPr lvl="1"/>
            <a:endParaRPr lang="en-US" altLang="x-none" sz="1900" dirty="0"/>
          </a:p>
          <a:p>
            <a:pPr lvl="1"/>
            <a:endParaRPr lang="en-US" altLang="x-none" sz="1900" dirty="0"/>
          </a:p>
          <a:p>
            <a:pPr lvl="1"/>
            <a:endParaRPr lang="en-US" altLang="x-none" sz="1900" dirty="0"/>
          </a:p>
          <a:p>
            <a:r>
              <a:rPr lang="en-US" altLang="x-none" sz="2000" dirty="0"/>
              <a:t>Note the layout here.</a:t>
            </a:r>
          </a:p>
          <a:p>
            <a:pPr lvl="1"/>
            <a:r>
              <a:rPr lang="en-US" altLang="x-none" sz="1900" dirty="0"/>
              <a:t>The flip-flop input D is connected directly to the master latch.</a:t>
            </a:r>
          </a:p>
          <a:p>
            <a:pPr lvl="1"/>
            <a:r>
              <a:rPr lang="en-US" altLang="x-none" sz="1900" dirty="0"/>
              <a:t>The master latch output goes to the slave.</a:t>
            </a:r>
          </a:p>
          <a:p>
            <a:pPr lvl="1"/>
            <a:r>
              <a:rPr lang="en-US" altLang="x-none" sz="1900" dirty="0"/>
              <a:t>The flip-flop outputs come directly from the slave latch.</a:t>
            </a:r>
          </a:p>
        </p:txBody>
      </p:sp>
      <p:grpSp>
        <p:nvGrpSpPr>
          <p:cNvPr id="44037" name="Group 4"/>
          <p:cNvGrpSpPr>
            <a:grpSpLocks/>
          </p:cNvGrpSpPr>
          <p:nvPr/>
        </p:nvGrpSpPr>
        <p:grpSpPr bwMode="auto">
          <a:xfrm>
            <a:off x="3684588" y="3429000"/>
            <a:ext cx="5002212" cy="1524000"/>
            <a:chOff x="1296" y="1296"/>
            <a:chExt cx="3151" cy="960"/>
          </a:xfrm>
        </p:grpSpPr>
        <p:graphicFrame>
          <p:nvGraphicFramePr>
            <p:cNvPr id="44034" name="Object 2"/>
            <p:cNvGraphicFramePr>
              <a:graphicFrameLocks noChangeAspect="1"/>
            </p:cNvGraphicFramePr>
            <p:nvPr/>
          </p:nvGraphicFramePr>
          <p:xfrm>
            <a:off x="1296" y="1296"/>
            <a:ext cx="3151" cy="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99" name="Bitmap Image" r:id="rId3" imgW="5001323" imgH="1448002" progId="PBrush">
                    <p:embed/>
                  </p:oleObj>
                </mc:Choice>
                <mc:Fallback>
                  <p:oleObj name="Bitmap Image" r:id="rId3" imgW="5001323" imgH="1448002" progId="PBrush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1296"/>
                          <a:ext cx="3151" cy="9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1" name="Rectangle 6"/>
            <p:cNvSpPr>
              <a:spLocks noChangeArrowheads="1"/>
            </p:cNvSpPr>
            <p:nvPr/>
          </p:nvSpPr>
          <p:spPr bwMode="auto">
            <a:xfrm>
              <a:off x="1584" y="1296"/>
              <a:ext cx="2544" cy="960"/>
            </a:xfrm>
            <a:prstGeom prst="rect">
              <a:avLst/>
            </a:prstGeom>
            <a:noFill/>
            <a:ln w="25400" cap="rnd">
              <a:solidFill>
                <a:schemeClr val="accent2"/>
              </a:solidFill>
              <a:prstDash val="sysDot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321EA778-0391-40B3-8F82-EF80C0782B91}" type="slidenum">
              <a:rPr lang="en-US" altLang="x-none"/>
              <a:pPr/>
              <a:t>46</a:t>
            </a:fld>
            <a:endParaRPr lang="en-US" altLang="x-none"/>
          </a:p>
        </p:txBody>
      </p:sp>
      <p:sp>
        <p:nvSpPr>
          <p:cNvPr id="45071" name="Rectang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 flip-flops when C=0</a:t>
            </a:r>
          </a:p>
        </p:txBody>
      </p:sp>
      <p:sp>
        <p:nvSpPr>
          <p:cNvPr id="45072" name="Rectangle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r>
              <a:rPr lang="en-US" altLang="x-none" sz="2200" dirty="0"/>
              <a:t>The D flip-flop’s control input C enables either the D latch or the SR latch, but not both.</a:t>
            </a:r>
          </a:p>
          <a:p>
            <a:r>
              <a:rPr lang="en-US" altLang="x-none" sz="2200" dirty="0"/>
              <a:t>When C = 0:</a:t>
            </a:r>
          </a:p>
          <a:p>
            <a:pPr lvl="1"/>
            <a:r>
              <a:rPr lang="en-US" altLang="x-none" sz="2000" dirty="0"/>
              <a:t>The master latch is enabled, and it monitors the flip-flop input D. Whenever D changes, the master’s output changes too.</a:t>
            </a:r>
          </a:p>
          <a:p>
            <a:pPr lvl="1"/>
            <a:r>
              <a:rPr lang="en-US" altLang="x-none" sz="2000" dirty="0"/>
              <a:t>The slave is disabled, so the D latch output has no effect on it. Thus, the slave just maintains the flip-flop’s current state.</a:t>
            </a:r>
            <a:endParaRPr lang="en-US" altLang="x-none" sz="2100" dirty="0"/>
          </a:p>
        </p:txBody>
      </p:sp>
      <p:grpSp>
        <p:nvGrpSpPr>
          <p:cNvPr id="45060" name="Group 4"/>
          <p:cNvGrpSpPr>
            <a:grpSpLocks/>
          </p:cNvGrpSpPr>
          <p:nvPr/>
        </p:nvGrpSpPr>
        <p:grpSpPr bwMode="auto">
          <a:xfrm>
            <a:off x="2286000" y="1524000"/>
            <a:ext cx="5002213" cy="1524000"/>
            <a:chOff x="1296" y="864"/>
            <a:chExt cx="3151" cy="960"/>
          </a:xfrm>
        </p:grpSpPr>
        <p:graphicFrame>
          <p:nvGraphicFramePr>
            <p:cNvPr id="45058" name="Object 2"/>
            <p:cNvGraphicFramePr>
              <a:graphicFrameLocks noChangeAspect="1"/>
            </p:cNvGraphicFramePr>
            <p:nvPr/>
          </p:nvGraphicFramePr>
          <p:xfrm>
            <a:off x="1296" y="864"/>
            <a:ext cx="3151" cy="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27" name="Bit Eşlem Resmi" r:id="rId3" imgW="5001323" imgH="1448002" progId="PBrush">
                    <p:embed/>
                  </p:oleObj>
                </mc:Choice>
                <mc:Fallback>
                  <p:oleObj name="Bit Eşlem Resmi" r:id="rId3" imgW="5001323" imgH="1448002" progId="PBrush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864"/>
                          <a:ext cx="3151" cy="9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9" name="Rectangle 6"/>
            <p:cNvSpPr>
              <a:spLocks noChangeArrowheads="1"/>
            </p:cNvSpPr>
            <p:nvPr/>
          </p:nvSpPr>
          <p:spPr bwMode="auto">
            <a:xfrm>
              <a:off x="1584" y="864"/>
              <a:ext cx="2544" cy="960"/>
            </a:xfrm>
            <a:prstGeom prst="rect">
              <a:avLst/>
            </a:prstGeom>
            <a:noFill/>
            <a:ln w="25400" cap="rnd">
              <a:solidFill>
                <a:schemeClr val="accent2"/>
              </a:solidFill>
              <a:prstDash val="sysDot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/>
            </a:p>
          </p:txBody>
        </p:sp>
      </p:grp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798888" y="1676400"/>
            <a:ext cx="838200" cy="91440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x-none" altLang="x-none"/>
          </a:p>
        </p:txBody>
      </p:sp>
      <p:sp>
        <p:nvSpPr>
          <p:cNvPr id="45064" name="Rectangle 10"/>
          <p:cNvSpPr>
            <a:spLocks noChangeArrowheads="1"/>
          </p:cNvSpPr>
          <p:nvPr/>
        </p:nvSpPr>
        <p:spPr bwMode="auto">
          <a:xfrm>
            <a:off x="5611813" y="1676400"/>
            <a:ext cx="838200" cy="914400"/>
          </a:xfrm>
          <a:prstGeom prst="rect">
            <a:avLst/>
          </a:prstGeom>
          <a:solidFill>
            <a:schemeClr val="accent2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x-none" altLang="x-none"/>
          </a:p>
        </p:txBody>
      </p:sp>
      <p:grpSp>
        <p:nvGrpSpPr>
          <p:cNvPr id="2" name="Group 1"/>
          <p:cNvGrpSpPr/>
          <p:nvPr/>
        </p:nvGrpSpPr>
        <p:grpSpPr>
          <a:xfrm>
            <a:off x="2563813" y="1371600"/>
            <a:ext cx="2819400" cy="1905000"/>
            <a:chOff x="2563813" y="1371600"/>
            <a:chExt cx="2819400" cy="1905000"/>
          </a:xfrm>
        </p:grpSpPr>
        <p:sp>
          <p:nvSpPr>
            <p:cNvPr id="318473" name="Line 9"/>
            <p:cNvSpPr>
              <a:spLocks noChangeShapeType="1"/>
            </p:cNvSpPr>
            <p:nvPr/>
          </p:nvSpPr>
          <p:spPr bwMode="auto">
            <a:xfrm>
              <a:off x="2563813" y="1752600"/>
              <a:ext cx="12192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475" name="Line 11"/>
            <p:cNvSpPr>
              <a:spLocks noChangeShapeType="1"/>
            </p:cNvSpPr>
            <p:nvPr/>
          </p:nvSpPr>
          <p:spPr bwMode="auto">
            <a:xfrm>
              <a:off x="5383213" y="1371600"/>
              <a:ext cx="0" cy="19050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113A4D8E-47D3-4520-B2E5-41FF4F776235}" type="slidenum">
              <a:rPr lang="en-US" altLang="x-none"/>
              <a:pPr/>
              <a:t>47</a:t>
            </a:fld>
            <a:endParaRPr lang="en-US" altLang="x-none"/>
          </a:p>
        </p:txBody>
      </p:sp>
      <p:sp>
        <p:nvSpPr>
          <p:cNvPr id="46096" name="Rectang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 flip-flops when C=1</a:t>
            </a:r>
          </a:p>
        </p:txBody>
      </p:sp>
      <p:sp>
        <p:nvSpPr>
          <p:cNvPr id="46097" name="Rectangle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r>
              <a:rPr lang="en-US" altLang="x-none" sz="2200" dirty="0"/>
              <a:t>As soon as C becomes 1,</a:t>
            </a:r>
          </a:p>
          <a:p>
            <a:pPr lvl="1"/>
            <a:r>
              <a:rPr lang="en-US" altLang="x-none" sz="2100" dirty="0"/>
              <a:t>The master is disabled. Its output will be the last D input value seen just before C became 1.</a:t>
            </a:r>
          </a:p>
          <a:p>
            <a:pPr lvl="1"/>
            <a:r>
              <a:rPr lang="en-US" altLang="x-none" sz="2100" dirty="0"/>
              <a:t>Any subsequent changes to the D input while C = 1 have no effect on the master latch, which is now disabled.</a:t>
            </a:r>
          </a:p>
          <a:p>
            <a:pPr lvl="1"/>
            <a:r>
              <a:rPr lang="en-US" altLang="x-none" sz="2100" dirty="0"/>
              <a:t>The slave latch is enabled. Its state changes to reflect the master’s output, which again is the D input value from right when C became 1.</a:t>
            </a: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286000" y="1524000"/>
          <a:ext cx="500221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01" name="Bitmap Image" r:id="rId3" imgW="5001323" imgH="1448002" progId="PBrush">
                  <p:embed/>
                </p:oleObj>
              </mc:Choice>
              <mc:Fallback>
                <p:oleObj name="Bitmap Image" r:id="rId3" imgW="5001323" imgH="1448002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524000"/>
                        <a:ext cx="5002213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086" name="Group 5"/>
          <p:cNvGrpSpPr>
            <a:grpSpLocks/>
          </p:cNvGrpSpPr>
          <p:nvPr/>
        </p:nvGrpSpPr>
        <p:grpSpPr bwMode="auto">
          <a:xfrm>
            <a:off x="2286000" y="1524000"/>
            <a:ext cx="5002213" cy="1524000"/>
            <a:chOff x="1296" y="864"/>
            <a:chExt cx="3151" cy="960"/>
          </a:xfrm>
        </p:grpSpPr>
        <p:graphicFrame>
          <p:nvGraphicFramePr>
            <p:cNvPr id="46083" name="Object 3"/>
            <p:cNvGraphicFramePr>
              <a:graphicFrameLocks noChangeAspect="1"/>
            </p:cNvGraphicFramePr>
            <p:nvPr/>
          </p:nvGraphicFramePr>
          <p:xfrm>
            <a:off x="1296" y="864"/>
            <a:ext cx="3151" cy="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02" name="Bitmap Image" r:id="rId5" imgW="5001323" imgH="1448002" progId="PBrush">
                    <p:embed/>
                  </p:oleObj>
                </mc:Choice>
                <mc:Fallback>
                  <p:oleObj name="Bitmap Image" r:id="rId5" imgW="5001323" imgH="1448002" progId="PBrush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864"/>
                          <a:ext cx="3151" cy="9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4" name="Rectangle 7"/>
            <p:cNvSpPr>
              <a:spLocks noChangeArrowheads="1"/>
            </p:cNvSpPr>
            <p:nvPr/>
          </p:nvSpPr>
          <p:spPr bwMode="auto">
            <a:xfrm>
              <a:off x="1584" y="864"/>
              <a:ext cx="2544" cy="960"/>
            </a:xfrm>
            <a:prstGeom prst="rect">
              <a:avLst/>
            </a:prstGeom>
            <a:noFill/>
            <a:ln w="25400" cap="rnd">
              <a:solidFill>
                <a:schemeClr val="accent2"/>
              </a:solidFill>
              <a:prstDash val="sysDot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/>
            </a:p>
          </p:txBody>
        </p:sp>
      </p:grpSp>
      <p:sp>
        <p:nvSpPr>
          <p:cNvPr id="46087" name="Rectangle 8"/>
          <p:cNvSpPr>
            <a:spLocks noChangeArrowheads="1"/>
          </p:cNvSpPr>
          <p:nvPr/>
        </p:nvSpPr>
        <p:spPr bwMode="auto">
          <a:xfrm>
            <a:off x="5638800" y="1676400"/>
            <a:ext cx="838200" cy="91440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x-none" altLang="x-none"/>
          </a:p>
        </p:txBody>
      </p:sp>
      <p:sp>
        <p:nvSpPr>
          <p:cNvPr id="46088" name="Rectangle 9"/>
          <p:cNvSpPr>
            <a:spLocks noChangeArrowheads="1"/>
          </p:cNvSpPr>
          <p:nvPr/>
        </p:nvSpPr>
        <p:spPr bwMode="auto">
          <a:xfrm>
            <a:off x="3810000" y="1676400"/>
            <a:ext cx="838200" cy="914400"/>
          </a:xfrm>
          <a:prstGeom prst="rect">
            <a:avLst/>
          </a:prstGeom>
          <a:solidFill>
            <a:schemeClr val="accent2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x-none" altLang="x-none"/>
          </a:p>
        </p:txBody>
      </p:sp>
      <p:grpSp>
        <p:nvGrpSpPr>
          <p:cNvPr id="2" name="Group 1"/>
          <p:cNvGrpSpPr/>
          <p:nvPr/>
        </p:nvGrpSpPr>
        <p:grpSpPr>
          <a:xfrm>
            <a:off x="3733800" y="1371600"/>
            <a:ext cx="1905000" cy="1905000"/>
            <a:chOff x="3733800" y="1371600"/>
            <a:chExt cx="1905000" cy="1905000"/>
          </a:xfrm>
        </p:grpSpPr>
        <p:sp>
          <p:nvSpPr>
            <p:cNvPr id="319498" name="Line 10"/>
            <p:cNvSpPr>
              <a:spLocks noChangeShapeType="1"/>
            </p:cNvSpPr>
            <p:nvPr/>
          </p:nvSpPr>
          <p:spPr bwMode="auto">
            <a:xfrm>
              <a:off x="3733800" y="1371600"/>
              <a:ext cx="0" cy="19050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499" name="Line 11"/>
            <p:cNvSpPr>
              <a:spLocks noChangeShapeType="1"/>
            </p:cNvSpPr>
            <p:nvPr/>
          </p:nvSpPr>
          <p:spPr bwMode="auto">
            <a:xfrm>
              <a:off x="4800600" y="1752600"/>
              <a:ext cx="8382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F912F53-295F-443B-88B1-1F9F6363EDBC}" type="slidenum">
              <a:rPr lang="en-US" altLang="x-none"/>
              <a:pPr/>
              <a:t>48</a:t>
            </a:fld>
            <a:endParaRPr lang="en-US" altLang="x-none"/>
          </a:p>
        </p:txBody>
      </p:sp>
      <p:sp>
        <p:nvSpPr>
          <p:cNvPr id="47117" name="Rectang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Positive edge triggering</a:t>
            </a:r>
          </a:p>
        </p:txBody>
      </p:sp>
      <p:sp>
        <p:nvSpPr>
          <p:cNvPr id="47118" name="Rectangle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000" dirty="0"/>
          </a:p>
          <a:p>
            <a:endParaRPr lang="en-US" altLang="x-none" sz="2000" dirty="0"/>
          </a:p>
          <a:p>
            <a:endParaRPr lang="en-US" altLang="x-none" sz="2000" dirty="0"/>
          </a:p>
          <a:p>
            <a:endParaRPr lang="en-US" altLang="x-none" sz="2000" dirty="0"/>
          </a:p>
          <a:p>
            <a:endParaRPr lang="en-US" altLang="x-none" sz="2000" dirty="0"/>
          </a:p>
          <a:p>
            <a:r>
              <a:rPr lang="en-US" altLang="x-none" sz="2000" dirty="0"/>
              <a:t>This is called a positive edge-triggered flip-flop.</a:t>
            </a:r>
          </a:p>
          <a:p>
            <a:pPr lvl="1"/>
            <a:r>
              <a:rPr lang="en-US" altLang="x-none" sz="1900" dirty="0"/>
              <a:t>The flip-flop output Q changes only after the positive edge of C.</a:t>
            </a:r>
          </a:p>
          <a:p>
            <a:pPr lvl="1"/>
            <a:r>
              <a:rPr lang="en-US" altLang="x-none" sz="1900" dirty="0"/>
              <a:t>The change is based on the flip-flop input values that were present right at the positive edge of the clock signal.</a:t>
            </a:r>
          </a:p>
          <a:p>
            <a:r>
              <a:rPr lang="en-US" altLang="x-none" sz="2000" dirty="0"/>
              <a:t>The D flip-flop’s behavior is similar to that of a D latch except for the positive edge-triggered nature, which is not explicit in this table.</a:t>
            </a:r>
          </a:p>
        </p:txBody>
      </p:sp>
      <p:grpSp>
        <p:nvGrpSpPr>
          <p:cNvPr id="47111" name="Group 4"/>
          <p:cNvGrpSpPr>
            <a:grpSpLocks/>
          </p:cNvGrpSpPr>
          <p:nvPr/>
        </p:nvGrpSpPr>
        <p:grpSpPr bwMode="auto">
          <a:xfrm>
            <a:off x="1066800" y="1295400"/>
            <a:ext cx="5002213" cy="1524000"/>
            <a:chOff x="1296" y="864"/>
            <a:chExt cx="3151" cy="960"/>
          </a:xfrm>
        </p:grpSpPr>
        <p:graphicFrame>
          <p:nvGraphicFramePr>
            <p:cNvPr id="47108" name="Object 4"/>
            <p:cNvGraphicFramePr>
              <a:graphicFrameLocks noChangeAspect="1"/>
            </p:cNvGraphicFramePr>
            <p:nvPr/>
          </p:nvGraphicFramePr>
          <p:xfrm>
            <a:off x="1296" y="864"/>
            <a:ext cx="3151" cy="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571" name="Bitmap Image" r:id="rId3" imgW="5001323" imgH="1448002" progId="PBrush">
                    <p:embed/>
                  </p:oleObj>
                </mc:Choice>
                <mc:Fallback>
                  <p:oleObj name="Bitmap Image" r:id="rId3" imgW="5001323" imgH="1448002" progId="PBrush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864"/>
                          <a:ext cx="3151" cy="9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25400">
                              <a:solidFill>
                                <a:schemeClr val="accent2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5" name="Rectangle 6"/>
            <p:cNvSpPr>
              <a:spLocks noChangeArrowheads="1"/>
            </p:cNvSpPr>
            <p:nvPr/>
          </p:nvSpPr>
          <p:spPr bwMode="auto">
            <a:xfrm>
              <a:off x="1584" y="864"/>
              <a:ext cx="2544" cy="960"/>
            </a:xfrm>
            <a:prstGeom prst="rect">
              <a:avLst/>
            </a:prstGeom>
            <a:noFill/>
            <a:ln w="25400" cap="rnd">
              <a:solidFill>
                <a:schemeClr val="accent2"/>
              </a:solidFill>
              <a:prstDash val="sysDot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/>
            </a:p>
          </p:txBody>
        </p:sp>
      </p:grpSp>
      <p:graphicFrame>
        <p:nvGraphicFramePr>
          <p:cNvPr id="471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737273"/>
              </p:ext>
            </p:extLst>
          </p:nvPr>
        </p:nvGraphicFramePr>
        <p:xfrm>
          <a:off x="2057400" y="5257800"/>
          <a:ext cx="1752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72" name="Document" r:id="rId5" imgW="2319120" imgH="1421640" progId="Word.Document.8">
                  <p:embed/>
                </p:oleObj>
              </mc:Choice>
              <mc:Fallback>
                <p:oleObj name="Document" r:id="rId5" imgW="2319120" imgH="142164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257800"/>
                        <a:ext cx="1752600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6934200" y="1371600"/>
          <a:ext cx="138112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73" name="Bitmap Image" r:id="rId7" imgW="1380952" imgH="1123810" progId="PBrush">
                  <p:embed/>
                </p:oleObj>
              </mc:Choice>
              <mc:Fallback>
                <p:oleObj name="Bitmap Image" r:id="rId7" imgW="1380952" imgH="1123810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371600"/>
                        <a:ext cx="138112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75" y="5257800"/>
            <a:ext cx="1676400" cy="1076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6096000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latch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49</a:t>
            </a:fld>
            <a:endParaRPr lang="en-US" altLang="x-none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8256588" cy="263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580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flight attendant</a:t>
            </a:r>
          </a:p>
        </p:txBody>
      </p:sp>
      <p:pic>
        <p:nvPicPr>
          <p:cNvPr id="8" name="Content Placeholder 7" descr="Screen Shot 2018-03-12 at 16.43.2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7" t="-105" r="597" b="-2436"/>
          <a:stretch/>
        </p:blipFill>
        <p:spPr>
          <a:xfrm>
            <a:off x="609600" y="1295400"/>
            <a:ext cx="3378678" cy="507484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5</a:t>
            </a:fld>
            <a:endParaRPr lang="en-US" altLang="x-none"/>
          </a:p>
        </p:txBody>
      </p:sp>
      <p:pic>
        <p:nvPicPr>
          <p:cNvPr id="9" name="Picture 8" descr="Screen Shot 2018-03-12 at 16.45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81200"/>
            <a:ext cx="3181517" cy="106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3000" y="13716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 1</a:t>
            </a:r>
          </a:p>
        </p:txBody>
      </p:sp>
      <p:pic>
        <p:nvPicPr>
          <p:cNvPr id="12" name="Picture 11" descr="Screen Shot 2018-03-12 at 16.46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334608"/>
            <a:ext cx="2286000" cy="13803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53000" y="37338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 2</a:t>
            </a:r>
          </a:p>
        </p:txBody>
      </p:sp>
    </p:spTree>
    <p:extLst>
      <p:ext uri="{BB962C8B-B14F-4D97-AF65-F5344CB8AC3E}">
        <p14:creationId xmlns:p14="http://schemas.microsoft.com/office/powerpoint/2010/main" val="225407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16E432FB-1CE0-4E60-BE47-552A7A0FFAB1}" type="slidenum">
              <a:rPr lang="en-US" altLang="x-none"/>
              <a:pPr/>
              <a:t>50</a:t>
            </a:fld>
            <a:endParaRPr lang="en-US" altLang="x-none"/>
          </a:p>
        </p:txBody>
      </p:sp>
      <p:sp>
        <p:nvSpPr>
          <p:cNvPr id="120840" name="Rectang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Responding to a Clock</a:t>
            </a:r>
          </a:p>
        </p:txBody>
      </p:sp>
      <p:sp>
        <p:nvSpPr>
          <p:cNvPr id="120841" name="Rectangle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/>
              <a:t>Clock response in latch (a) and flip-flops (b-c). </a:t>
            </a:r>
          </a:p>
        </p:txBody>
      </p:sp>
      <p:pic>
        <p:nvPicPr>
          <p:cNvPr id="120838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219200"/>
            <a:ext cx="6388100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2E6ED70-CAE3-4F29-8060-8CDE9DA4809E}" type="slidenum">
              <a:rPr lang="en-US" altLang="x-none"/>
              <a:pPr/>
              <a:t>51</a:t>
            </a:fld>
            <a:endParaRPr lang="en-US" altLang="x-none"/>
          </a:p>
        </p:txBody>
      </p:sp>
      <p:sp>
        <p:nvSpPr>
          <p:cNvPr id="121864" name="Rectang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FF Symbols</a:t>
            </a:r>
          </a:p>
        </p:txBody>
      </p:sp>
      <p:pic>
        <p:nvPicPr>
          <p:cNvPr id="12186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09800"/>
            <a:ext cx="69723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6E0DA851-6D4D-430D-B63B-9C515ABD74BA}" type="slidenum">
              <a:rPr lang="en-US" altLang="x-none"/>
              <a:pPr/>
              <a:t>52</a:t>
            </a:fld>
            <a:endParaRPr lang="en-US" altLang="x-none"/>
          </a:p>
        </p:txBody>
      </p:sp>
      <p:sp>
        <p:nvSpPr>
          <p:cNvPr id="122887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Direct inputs</a:t>
            </a:r>
          </a:p>
        </p:txBody>
      </p:sp>
      <p:sp>
        <p:nvSpPr>
          <p:cNvPr id="122888" name="Rectangle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One last thing to worry about … </a:t>
            </a:r>
          </a:p>
          <a:p>
            <a:pPr lvl="1"/>
            <a:r>
              <a:rPr lang="en-US" altLang="x-none" dirty="0"/>
              <a:t>What is the starting value of Q?</a:t>
            </a:r>
          </a:p>
          <a:p>
            <a:r>
              <a:rPr lang="en-US" altLang="x-none" dirty="0"/>
              <a:t>We could set the initial value synchronously, at the next positive clock edge, but this actually makes circuit design more difficult.</a:t>
            </a:r>
          </a:p>
          <a:p>
            <a:r>
              <a:rPr lang="en-US" altLang="x-none" dirty="0"/>
              <a:t>Instead, most flip-flops provide direct (or asynchronous) inputs that let you immediately set or clear the state.</a:t>
            </a:r>
          </a:p>
          <a:p>
            <a:pPr lvl="1"/>
            <a:r>
              <a:rPr lang="en-US" altLang="x-none" dirty="0"/>
              <a:t>You would “reset” the circuit once, to initialize the flip-flops.</a:t>
            </a:r>
          </a:p>
          <a:p>
            <a:pPr lvl="1"/>
            <a:r>
              <a:rPr lang="en-US" altLang="x-none" dirty="0"/>
              <a:t>The circuit would then begin its regular, synchronous operation.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092B230B-0EC0-4EC5-B096-A53F151C184D}" type="slidenum">
              <a:rPr lang="en-US" altLang="x-none"/>
              <a:pPr/>
              <a:t>53</a:t>
            </a:fld>
            <a:endParaRPr lang="en-US" altLang="x-none"/>
          </a:p>
        </p:txBody>
      </p:sp>
      <p:sp>
        <p:nvSpPr>
          <p:cNvPr id="49164" name="Rectang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Flip-flop variations (JK)</a:t>
            </a:r>
          </a:p>
        </p:txBody>
      </p:sp>
      <p:sp>
        <p:nvSpPr>
          <p:cNvPr id="49165" name="Rectangle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We can make different versions of flip-flops based on the D flip-flop, just like we made different latches based on the SR latch.</a:t>
            </a:r>
          </a:p>
          <a:p>
            <a:r>
              <a:rPr lang="en-US" altLang="x-none" dirty="0"/>
              <a:t>A JK flip-flop has inputs that act like S and R, but the inputs JK=11 are used to complement the flip-flop’s current state.</a:t>
            </a:r>
          </a:p>
          <a:p>
            <a:endParaRPr lang="en-US" altLang="x-none" dirty="0"/>
          </a:p>
        </p:txBody>
      </p:sp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2428875" y="4495800"/>
          <a:ext cx="141922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02" name="Bit Eşlem Resmi" r:id="rId3" imgW="1419048" imgH="1123810" progId="PBrush">
                  <p:embed/>
                </p:oleObj>
              </mc:Choice>
              <mc:Fallback>
                <p:oleObj name="Bit Eşlem Resmi" r:id="rId3" imgW="1419048" imgH="1123810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4495800"/>
                        <a:ext cx="141922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886200"/>
            <a:ext cx="3935578" cy="214335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54</a:t>
            </a:fld>
            <a:endParaRPr lang="en-US" altLang="x-none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685925"/>
            <a:ext cx="6923087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62275" y="5610225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5.12 in the textbook</a:t>
            </a:r>
          </a:p>
        </p:txBody>
      </p:sp>
    </p:spTree>
    <p:extLst>
      <p:ext uri="{BB962C8B-B14F-4D97-AF65-F5344CB8AC3E}">
        <p14:creationId xmlns:p14="http://schemas.microsoft.com/office/powerpoint/2010/main" val="1307772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3B167F25-118F-458A-989E-8877AFA3BEC6}" type="slidenum">
              <a:rPr lang="en-US" altLang="x-none"/>
              <a:pPr/>
              <a:t>55</a:t>
            </a:fld>
            <a:endParaRPr lang="en-US" altLang="x-none"/>
          </a:p>
        </p:txBody>
      </p:sp>
      <p:sp>
        <p:nvSpPr>
          <p:cNvPr id="96267" name="Rectang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Flip-flop variations (T)</a:t>
            </a:r>
          </a:p>
        </p:txBody>
      </p:sp>
      <p:sp>
        <p:nvSpPr>
          <p:cNvPr id="96268" name="Rectangle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A T flip-flop can only maintain or complement its current state.</a:t>
            </a:r>
          </a:p>
        </p:txBody>
      </p:sp>
      <p:graphicFrame>
        <p:nvGraphicFramePr>
          <p:cNvPr id="962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720828"/>
              </p:ext>
            </p:extLst>
          </p:nvPr>
        </p:nvGraphicFramePr>
        <p:xfrm>
          <a:off x="1371600" y="2760497"/>
          <a:ext cx="14001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3" name="Bitmap Image" r:id="rId3" imgW="1400000" imgH="1152381" progId="PBrush">
                  <p:embed/>
                </p:oleObj>
              </mc:Choice>
              <mc:Fallback>
                <p:oleObj name="Bitmap Image" r:id="rId3" imgW="1400000" imgH="1152381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760497"/>
                        <a:ext cx="140017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62200"/>
            <a:ext cx="3233318" cy="155082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Implement a T FF using a D FF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56</a:t>
            </a:fld>
            <a:endParaRPr lang="en-US" altLang="x-none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081213"/>
            <a:ext cx="6865937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" y="1828800"/>
            <a:ext cx="32766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38600" y="1905000"/>
            <a:ext cx="41910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1E3DCA0-CAAF-41D0-91BC-50C927A3BE8F}" type="slidenum">
              <a:rPr lang="en-US" altLang="x-none"/>
              <a:pPr/>
              <a:t>57</a:t>
            </a:fld>
            <a:endParaRPr lang="en-US" altLang="x-none"/>
          </a:p>
        </p:txBody>
      </p:sp>
      <p:sp>
        <p:nvSpPr>
          <p:cNvPr id="50187" name="Rectang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Characteristic Tables</a:t>
            </a:r>
          </a:p>
        </p:txBody>
      </p:sp>
      <p:sp>
        <p:nvSpPr>
          <p:cNvPr id="50188" name="Rectangl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5334000" cy="4910138"/>
          </a:xfrm>
        </p:spPr>
        <p:txBody>
          <a:bodyPr/>
          <a:lstStyle/>
          <a:p>
            <a:r>
              <a:rPr lang="en-US" altLang="x-none" dirty="0"/>
              <a:t>The tables that we’ve seen so far are called characteristic tables.</a:t>
            </a:r>
          </a:p>
          <a:p>
            <a:pPr lvl="1"/>
            <a:r>
              <a:rPr lang="en-US" altLang="x-none" dirty="0"/>
              <a:t>They show the next state Q(t+1) in terms of the current state Q(t) and the inputs.</a:t>
            </a:r>
          </a:p>
          <a:p>
            <a:pPr lvl="1"/>
            <a:r>
              <a:rPr lang="en-US" altLang="x-none" dirty="0"/>
              <a:t>For simplicity, the control input C is not usually listed.</a:t>
            </a:r>
          </a:p>
          <a:p>
            <a:pPr lvl="1"/>
            <a:r>
              <a:rPr lang="en-US" altLang="x-none" dirty="0"/>
              <a:t>Again, these tables don’t indicate the positive edge-triggered behavior of the flip-flops that we’ll be using.</a:t>
            </a: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5715000" y="1377950"/>
          <a:ext cx="3170238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41" name="Document" r:id="rId3" imgW="3177000" imgH="1212840" progId="Word.Document.8">
                  <p:embed/>
                </p:oleObj>
              </mc:Choice>
              <mc:Fallback>
                <p:oleObj name="Document" r:id="rId3" imgW="3177000" imgH="121284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377950"/>
                        <a:ext cx="3170238" cy="121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5715000" y="4953000"/>
          <a:ext cx="3171825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42" name="Document" r:id="rId5" imgW="3174480" imgH="1162080" progId="Word.Document.8">
                  <p:embed/>
                </p:oleObj>
              </mc:Choice>
              <mc:Fallback>
                <p:oleObj name="Document" r:id="rId5" imgW="3174480" imgH="116208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953000"/>
                        <a:ext cx="3171825" cy="1160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5715000" y="2743200"/>
          <a:ext cx="3367088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43" name="Document" r:id="rId7" imgW="3366720" imgH="1669680" progId="Word.Document.8">
                  <p:embed/>
                </p:oleObj>
              </mc:Choice>
              <mc:Fallback>
                <p:oleObj name="Document" r:id="rId7" imgW="3366720" imgH="166968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743200"/>
                        <a:ext cx="3367088" cy="167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3E0E3A7C-7161-49F4-9E2F-EB2559AD60D2}" type="slidenum">
              <a:rPr lang="en-US" altLang="x-none"/>
              <a:pPr/>
              <a:t>58</a:t>
            </a:fld>
            <a:endParaRPr lang="en-US" altLang="x-none"/>
          </a:p>
        </p:txBody>
      </p:sp>
      <p:sp>
        <p:nvSpPr>
          <p:cNvPr id="51214" name="Rectang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Characteristic Equations</a:t>
            </a:r>
          </a:p>
        </p:txBody>
      </p:sp>
      <p:sp>
        <p:nvSpPr>
          <p:cNvPr id="51215" name="Rectangle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We can also write characteristic equations, where the next state Q(t+1) is defined in terms of the current state Q(t) and inputs.</a:t>
            </a: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1828800" y="2597150"/>
          <a:ext cx="3170238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8" name="Document" r:id="rId3" imgW="3177000" imgH="1212840" progId="Word.Document.8">
                  <p:embed/>
                </p:oleObj>
              </mc:Choice>
              <mc:Fallback>
                <p:oleObj name="Document" r:id="rId3" imgW="3177000" imgH="121284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597150"/>
                        <a:ext cx="3170238" cy="121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1752600" y="5334000"/>
          <a:ext cx="3171825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9" name="Document" r:id="rId5" imgW="3174480" imgH="1162080" progId="Word.Document.8">
                  <p:embed/>
                </p:oleObj>
              </mc:Choice>
              <mc:Fallback>
                <p:oleObj name="Document" r:id="rId5" imgW="3174480" imgH="116208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334000"/>
                        <a:ext cx="3171825" cy="1160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1524000" y="3733800"/>
          <a:ext cx="3367088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0" name="Document" r:id="rId7" imgW="3366720" imgH="1669680" progId="Word.Document.8">
                  <p:embed/>
                </p:oleObj>
              </mc:Choice>
              <mc:Fallback>
                <p:oleObj name="Document" r:id="rId7" imgW="3366720" imgH="166968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733800"/>
                        <a:ext cx="3367088" cy="167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5111750" y="2833688"/>
            <a:ext cx="1519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x-none" sz="1800" dirty="0">
                <a:latin typeface="Verdana" pitchFamily="34" charset="0"/>
              </a:rPr>
              <a:t>Q(t+1) = D</a:t>
            </a:r>
            <a:endParaRPr lang="en-US" altLang="x-none" sz="1100" dirty="0">
              <a:latin typeface="Verdana" pitchFamily="34" charset="0"/>
            </a:endParaRP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5108575" y="4191000"/>
            <a:ext cx="3219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x-none" sz="1800" dirty="0">
                <a:latin typeface="Verdana" pitchFamily="34" charset="0"/>
              </a:rPr>
              <a:t>Q(t+1)	= K’.Q(t) + J.Q’(t)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5092700" y="5486400"/>
            <a:ext cx="32400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953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x-none" sz="1800" dirty="0">
                <a:latin typeface="Verdana" pitchFamily="34" charset="0"/>
              </a:rPr>
              <a:t>Q(t+1)	= T’.Q(t) + T.Q’(t)</a:t>
            </a:r>
          </a:p>
          <a:p>
            <a:r>
              <a:rPr lang="en-US" altLang="x-none" sz="1800" dirty="0">
                <a:latin typeface="Verdana" pitchFamily="34" charset="0"/>
              </a:rPr>
              <a:t>= T </a:t>
            </a:r>
            <a:r>
              <a:rPr lang="en-US" altLang="x-none" sz="1800" dirty="0">
                <a:latin typeface="Verdana" pitchFamily="34" charset="0"/>
                <a:sym typeface="Symbol" pitchFamily="18" charset="2"/>
              </a:rPr>
              <a:t> </a:t>
            </a:r>
            <a:r>
              <a:rPr lang="en-US" altLang="x-none" sz="1800" dirty="0">
                <a:latin typeface="Verdana" pitchFamily="34" charset="0"/>
              </a:rPr>
              <a:t>Q(t)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7" grpId="0"/>
      <p:bldP spid="51208" grpId="0"/>
      <p:bldP spid="5120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4116B530-76E1-4461-AA73-A3A41DE782B8}" type="slidenum">
              <a:rPr lang="en-US" altLang="x-none"/>
              <a:pPr/>
              <a:t>59</a:t>
            </a:fld>
            <a:endParaRPr lang="en-US" altLang="x-none"/>
          </a:p>
        </p:txBody>
      </p:sp>
      <p:sp>
        <p:nvSpPr>
          <p:cNvPr id="128095" name="Rectang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Flip flop timing diagrams</a:t>
            </a:r>
          </a:p>
        </p:txBody>
      </p:sp>
      <p:sp>
        <p:nvSpPr>
          <p:cNvPr id="128096" name="Rectangle 9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000" dirty="0"/>
              <a:t>“Present state” and “next state” are relative terms.</a:t>
            </a:r>
          </a:p>
          <a:p>
            <a:r>
              <a:rPr lang="en-US" altLang="x-none" sz="2000" dirty="0"/>
              <a:t>In the example JK flip-flop timing diagram on the left, you can see that at the first positive clock edge, J=1, K=1 and Q(1) = 1.</a:t>
            </a:r>
          </a:p>
          <a:p>
            <a:r>
              <a:rPr lang="en-US" altLang="x-none" sz="2000" dirty="0"/>
              <a:t>We can use this information to find the “next” state,</a:t>
            </a:r>
          </a:p>
          <a:p>
            <a:pPr lvl="2"/>
            <a:r>
              <a:rPr lang="en-US" altLang="x-none" sz="1600" dirty="0"/>
              <a:t>Q(2) = Q(1)’.</a:t>
            </a:r>
          </a:p>
          <a:p>
            <a:r>
              <a:rPr lang="en-US" altLang="x-none" sz="2000" dirty="0"/>
              <a:t>Q(2) appears right after the first positive clock edge, as shown on the right. It will not change again until after the second clock edge.</a:t>
            </a:r>
          </a:p>
        </p:txBody>
      </p:sp>
      <p:grpSp>
        <p:nvGrpSpPr>
          <p:cNvPr id="128003" name="Group 4"/>
          <p:cNvGrpSpPr>
            <a:grpSpLocks/>
          </p:cNvGrpSpPr>
          <p:nvPr/>
        </p:nvGrpSpPr>
        <p:grpSpPr bwMode="auto">
          <a:xfrm>
            <a:off x="847725" y="3683000"/>
            <a:ext cx="3038475" cy="2489200"/>
            <a:chOff x="534" y="1968"/>
            <a:chExt cx="1914" cy="1762"/>
          </a:xfrm>
        </p:grpSpPr>
        <p:grpSp>
          <p:nvGrpSpPr>
            <p:cNvPr id="128054" name="Group 5"/>
            <p:cNvGrpSpPr>
              <a:grpSpLocks/>
            </p:cNvGrpSpPr>
            <p:nvPr/>
          </p:nvGrpSpPr>
          <p:grpSpPr bwMode="auto">
            <a:xfrm>
              <a:off x="534" y="1968"/>
              <a:ext cx="1914" cy="1536"/>
              <a:chOff x="294" y="1776"/>
              <a:chExt cx="1914" cy="1536"/>
            </a:xfrm>
          </p:grpSpPr>
          <p:sp>
            <p:nvSpPr>
              <p:cNvPr id="128057" name="Text Box 6"/>
              <p:cNvSpPr txBox="1">
                <a:spLocks noChangeArrowheads="1"/>
              </p:cNvSpPr>
              <p:nvPr/>
            </p:nvSpPr>
            <p:spPr bwMode="auto">
              <a:xfrm>
                <a:off x="294" y="2016"/>
                <a:ext cx="218" cy="1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x-none" sz="1600">
                    <a:latin typeface="Verdana" pitchFamily="34" charset="0"/>
                  </a:rPr>
                  <a:t>C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x-none" sz="1600">
                    <a:latin typeface="Verdana" pitchFamily="34" charset="0"/>
                  </a:rPr>
                  <a:t>J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x-none" sz="1600">
                    <a:latin typeface="Verdana" pitchFamily="34" charset="0"/>
                  </a:rPr>
                  <a:t>K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x-none" sz="1600">
                    <a:latin typeface="Verdana" pitchFamily="34" charset="0"/>
                  </a:rPr>
                  <a:t>Q</a:t>
                </a:r>
              </a:p>
            </p:txBody>
          </p:sp>
          <p:grpSp>
            <p:nvGrpSpPr>
              <p:cNvPr id="128058" name="Group 7"/>
              <p:cNvGrpSpPr>
                <a:grpSpLocks/>
              </p:cNvGrpSpPr>
              <p:nvPr/>
            </p:nvGrpSpPr>
            <p:grpSpPr bwMode="auto">
              <a:xfrm>
                <a:off x="528" y="2112"/>
                <a:ext cx="1680" cy="144"/>
                <a:chOff x="1824" y="1920"/>
                <a:chExt cx="1680" cy="144"/>
              </a:xfrm>
            </p:grpSpPr>
            <p:sp>
              <p:nvSpPr>
                <p:cNvPr id="128077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2352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78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1968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79" name="Line 10"/>
                <p:cNvSpPr>
                  <a:spLocks noChangeShapeType="1"/>
                </p:cNvSpPr>
                <p:nvPr/>
              </p:nvSpPr>
              <p:spPr bwMode="auto">
                <a:xfrm>
                  <a:off x="1968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80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2160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81" name="Line 12"/>
                <p:cNvSpPr>
                  <a:spLocks noChangeShapeType="1"/>
                </p:cNvSpPr>
                <p:nvPr/>
              </p:nvSpPr>
              <p:spPr bwMode="auto">
                <a:xfrm>
                  <a:off x="2160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82" name="Line 13"/>
                <p:cNvSpPr>
                  <a:spLocks noChangeShapeType="1"/>
                </p:cNvSpPr>
                <p:nvPr/>
              </p:nvSpPr>
              <p:spPr bwMode="auto">
                <a:xfrm>
                  <a:off x="2352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83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544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84" name="Line 15"/>
                <p:cNvSpPr>
                  <a:spLocks noChangeShapeType="1"/>
                </p:cNvSpPr>
                <p:nvPr/>
              </p:nvSpPr>
              <p:spPr bwMode="auto">
                <a:xfrm>
                  <a:off x="2544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8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736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86" name="Line 17"/>
                <p:cNvSpPr>
                  <a:spLocks noChangeShapeType="1"/>
                </p:cNvSpPr>
                <p:nvPr/>
              </p:nvSpPr>
              <p:spPr bwMode="auto">
                <a:xfrm>
                  <a:off x="2736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87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928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88" name="Line 19"/>
                <p:cNvSpPr>
                  <a:spLocks noChangeShapeType="1"/>
                </p:cNvSpPr>
                <p:nvPr/>
              </p:nvSpPr>
              <p:spPr bwMode="auto">
                <a:xfrm>
                  <a:off x="2928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89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120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90" name="Line 21"/>
                <p:cNvSpPr>
                  <a:spLocks noChangeShapeType="1"/>
                </p:cNvSpPr>
                <p:nvPr/>
              </p:nvSpPr>
              <p:spPr bwMode="auto">
                <a:xfrm>
                  <a:off x="3120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91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3312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92" name="Line 23"/>
                <p:cNvSpPr>
                  <a:spLocks noChangeShapeType="1"/>
                </p:cNvSpPr>
                <p:nvPr/>
              </p:nvSpPr>
              <p:spPr bwMode="auto">
                <a:xfrm>
                  <a:off x="3312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93" name="Line 24"/>
                <p:cNvSpPr>
                  <a:spLocks noChangeShapeType="1"/>
                </p:cNvSpPr>
                <p:nvPr/>
              </p:nvSpPr>
              <p:spPr bwMode="auto">
                <a:xfrm>
                  <a:off x="1824" y="1920"/>
                  <a:ext cx="144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059" name="Line 25"/>
              <p:cNvSpPr>
                <a:spLocks noChangeShapeType="1"/>
              </p:cNvSpPr>
              <p:nvPr/>
            </p:nvSpPr>
            <p:spPr bwMode="auto">
              <a:xfrm>
                <a:off x="528" y="2976"/>
                <a:ext cx="384" cy="1"/>
              </a:xfrm>
              <a:prstGeom prst="line">
                <a:avLst/>
              </a:prstGeom>
              <a:noFill/>
              <a:ln w="25400">
                <a:solidFill>
                  <a:srgbClr val="FF0033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28060" name="Group 26"/>
              <p:cNvGrpSpPr>
                <a:grpSpLocks/>
              </p:cNvGrpSpPr>
              <p:nvPr/>
            </p:nvGrpSpPr>
            <p:grpSpPr bwMode="auto">
              <a:xfrm>
                <a:off x="528" y="2400"/>
                <a:ext cx="768" cy="48"/>
                <a:chOff x="2640" y="2064"/>
                <a:chExt cx="384" cy="0"/>
              </a:xfrm>
            </p:grpSpPr>
            <p:sp>
              <p:nvSpPr>
                <p:cNvPr id="128075" name="Line 27"/>
                <p:cNvSpPr>
                  <a:spLocks noChangeShapeType="1"/>
                </p:cNvSpPr>
                <p:nvPr/>
              </p:nvSpPr>
              <p:spPr bwMode="auto">
                <a:xfrm>
                  <a:off x="2640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76" name="Line 28"/>
                <p:cNvSpPr>
                  <a:spLocks noChangeShapeType="1"/>
                </p:cNvSpPr>
                <p:nvPr/>
              </p:nvSpPr>
              <p:spPr bwMode="auto">
                <a:xfrm>
                  <a:off x="2832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8061" name="Group 29"/>
              <p:cNvGrpSpPr>
                <a:grpSpLocks/>
              </p:cNvGrpSpPr>
              <p:nvPr/>
            </p:nvGrpSpPr>
            <p:grpSpPr bwMode="auto">
              <a:xfrm>
                <a:off x="432" y="1776"/>
                <a:ext cx="1680" cy="1536"/>
                <a:chOff x="432" y="1776"/>
                <a:chExt cx="1680" cy="1536"/>
              </a:xfrm>
            </p:grpSpPr>
            <p:sp>
              <p:nvSpPr>
                <p:cNvPr id="128070" name="Line 30"/>
                <p:cNvSpPr>
                  <a:spLocks noChangeShapeType="1"/>
                </p:cNvSpPr>
                <p:nvPr/>
              </p:nvSpPr>
              <p:spPr bwMode="auto">
                <a:xfrm>
                  <a:off x="864" y="1968"/>
                  <a:ext cx="1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71" name="Line 31"/>
                <p:cNvSpPr>
                  <a:spLocks noChangeShapeType="1"/>
                </p:cNvSpPr>
                <p:nvPr/>
              </p:nvSpPr>
              <p:spPr bwMode="auto">
                <a:xfrm>
                  <a:off x="1248" y="1968"/>
                  <a:ext cx="1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72" name="Line 32"/>
                <p:cNvSpPr>
                  <a:spLocks noChangeShapeType="1"/>
                </p:cNvSpPr>
                <p:nvPr/>
              </p:nvSpPr>
              <p:spPr bwMode="auto">
                <a:xfrm>
                  <a:off x="2016" y="1968"/>
                  <a:ext cx="1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73" name="Line 33"/>
                <p:cNvSpPr>
                  <a:spLocks noChangeShapeType="1"/>
                </p:cNvSpPr>
                <p:nvPr/>
              </p:nvSpPr>
              <p:spPr bwMode="auto">
                <a:xfrm>
                  <a:off x="1632" y="1968"/>
                  <a:ext cx="1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7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32" y="1776"/>
                  <a:ext cx="1680" cy="2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254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l"/>
                  <a:r>
                    <a:rPr lang="en-US" altLang="x-none" sz="1600" dirty="0">
                      <a:latin typeface="Verdana" pitchFamily="34" charset="0"/>
                    </a:rPr>
                    <a:t>       1      2	       3       4</a:t>
                  </a:r>
                </a:p>
              </p:txBody>
            </p:sp>
          </p:grpSp>
          <p:grpSp>
            <p:nvGrpSpPr>
              <p:cNvPr id="128062" name="Group 35"/>
              <p:cNvGrpSpPr>
                <a:grpSpLocks/>
              </p:cNvGrpSpPr>
              <p:nvPr/>
            </p:nvGrpSpPr>
            <p:grpSpPr bwMode="auto">
              <a:xfrm>
                <a:off x="528" y="2640"/>
                <a:ext cx="768" cy="205"/>
                <a:chOff x="528" y="2640"/>
                <a:chExt cx="768" cy="205"/>
              </a:xfrm>
            </p:grpSpPr>
            <p:grpSp>
              <p:nvGrpSpPr>
                <p:cNvPr id="128063" name="Group 36"/>
                <p:cNvGrpSpPr>
                  <a:grpSpLocks/>
                </p:cNvGrpSpPr>
                <p:nvPr/>
              </p:nvGrpSpPr>
              <p:grpSpPr bwMode="auto">
                <a:xfrm flipV="1">
                  <a:off x="528" y="2640"/>
                  <a:ext cx="624" cy="48"/>
                  <a:chOff x="2640" y="2064"/>
                  <a:chExt cx="384" cy="0"/>
                </a:xfrm>
              </p:grpSpPr>
              <p:sp>
                <p:nvSpPr>
                  <p:cNvPr id="128068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2640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8069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8064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1152" y="2701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8065" name="Group 40"/>
                <p:cNvGrpSpPr>
                  <a:grpSpLocks/>
                </p:cNvGrpSpPr>
                <p:nvPr/>
              </p:nvGrpSpPr>
              <p:grpSpPr bwMode="auto">
                <a:xfrm>
                  <a:off x="1152" y="2845"/>
                  <a:ext cx="144" cy="0"/>
                  <a:chOff x="2256" y="2269"/>
                  <a:chExt cx="384" cy="0"/>
                </a:xfrm>
              </p:grpSpPr>
              <p:sp>
                <p:nvSpPr>
                  <p:cNvPr id="128066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2448" y="2269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8067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2269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28055" name="Oval 43"/>
            <p:cNvSpPr>
              <a:spLocks noChangeArrowheads="1"/>
            </p:cNvSpPr>
            <p:nvPr/>
          </p:nvSpPr>
          <p:spPr bwMode="auto">
            <a:xfrm>
              <a:off x="1008" y="2496"/>
              <a:ext cx="192" cy="768"/>
            </a:xfrm>
            <a:prstGeom prst="ellipse">
              <a:avLst/>
            </a:prstGeom>
            <a:noFill/>
            <a:ln w="254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 sz="1600">
                <a:latin typeface="Verdana" pitchFamily="34" charset="0"/>
              </a:endParaRPr>
            </a:p>
          </p:txBody>
        </p:sp>
        <p:sp>
          <p:nvSpPr>
            <p:cNvPr id="128056" name="Text Box 44"/>
            <p:cNvSpPr txBox="1">
              <a:spLocks noChangeArrowheads="1"/>
            </p:cNvSpPr>
            <p:nvPr/>
          </p:nvSpPr>
          <p:spPr bwMode="auto">
            <a:xfrm>
              <a:off x="677" y="3545"/>
              <a:ext cx="1507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100">
                  <a:latin typeface="Verdana" pitchFamily="34" charset="0"/>
                </a:rPr>
                <a:t>These values at clock cycle 1...</a:t>
              </a:r>
            </a:p>
          </p:txBody>
        </p:sp>
      </p:grpSp>
      <p:grpSp>
        <p:nvGrpSpPr>
          <p:cNvPr id="128004" name="Group 45"/>
          <p:cNvGrpSpPr>
            <a:grpSpLocks/>
          </p:cNvGrpSpPr>
          <p:nvPr/>
        </p:nvGrpSpPr>
        <p:grpSpPr bwMode="auto">
          <a:xfrm>
            <a:off x="5267325" y="3957638"/>
            <a:ext cx="3038475" cy="2160587"/>
            <a:chOff x="3461" y="2167"/>
            <a:chExt cx="1914" cy="1529"/>
          </a:xfrm>
        </p:grpSpPr>
        <p:grpSp>
          <p:nvGrpSpPr>
            <p:cNvPr id="128011" name="Group 46"/>
            <p:cNvGrpSpPr>
              <a:grpSpLocks/>
            </p:cNvGrpSpPr>
            <p:nvPr/>
          </p:nvGrpSpPr>
          <p:grpSpPr bwMode="auto">
            <a:xfrm>
              <a:off x="3461" y="2167"/>
              <a:ext cx="1914" cy="1344"/>
              <a:chOff x="2022" y="576"/>
              <a:chExt cx="1914" cy="1344"/>
            </a:xfrm>
          </p:grpSpPr>
          <p:grpSp>
            <p:nvGrpSpPr>
              <p:cNvPr id="128014" name="Group 47"/>
              <p:cNvGrpSpPr>
                <a:grpSpLocks/>
              </p:cNvGrpSpPr>
              <p:nvPr/>
            </p:nvGrpSpPr>
            <p:grpSpPr bwMode="auto">
              <a:xfrm>
                <a:off x="2256" y="1584"/>
                <a:ext cx="768" cy="192"/>
                <a:chOff x="2736" y="1728"/>
                <a:chExt cx="768" cy="192"/>
              </a:xfrm>
            </p:grpSpPr>
            <p:grpSp>
              <p:nvGrpSpPr>
                <p:cNvPr id="128049" name="Group 48"/>
                <p:cNvGrpSpPr>
                  <a:grpSpLocks/>
                </p:cNvGrpSpPr>
                <p:nvPr/>
              </p:nvGrpSpPr>
              <p:grpSpPr bwMode="auto">
                <a:xfrm>
                  <a:off x="3120" y="1872"/>
                  <a:ext cx="384" cy="48"/>
                  <a:chOff x="2256" y="1920"/>
                  <a:chExt cx="384" cy="0"/>
                </a:xfrm>
              </p:grpSpPr>
              <p:sp>
                <p:nvSpPr>
                  <p:cNvPr id="128052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1920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8053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20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8050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3120" y="1728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51" name="Line 52"/>
                <p:cNvSpPr>
                  <a:spLocks noChangeShapeType="1"/>
                </p:cNvSpPr>
                <p:nvPr/>
              </p:nvSpPr>
              <p:spPr bwMode="auto">
                <a:xfrm>
                  <a:off x="2736" y="1728"/>
                  <a:ext cx="384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8015" name="Text Box 53"/>
              <p:cNvSpPr txBox="1">
                <a:spLocks noChangeArrowheads="1"/>
              </p:cNvSpPr>
              <p:nvPr/>
            </p:nvSpPr>
            <p:spPr bwMode="auto">
              <a:xfrm>
                <a:off x="2022" y="624"/>
                <a:ext cx="218" cy="1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x-none" sz="1600">
                    <a:latin typeface="Verdana" pitchFamily="34" charset="0"/>
                  </a:rPr>
                  <a:t>C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x-none" sz="1600">
                    <a:latin typeface="Verdana" pitchFamily="34" charset="0"/>
                  </a:rPr>
                  <a:t>J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x-none" sz="1600">
                    <a:latin typeface="Verdana" pitchFamily="34" charset="0"/>
                  </a:rPr>
                  <a:t>K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x-none" sz="1600">
                    <a:latin typeface="Verdana" pitchFamily="34" charset="0"/>
                  </a:rPr>
                  <a:t>Q</a:t>
                </a:r>
              </a:p>
            </p:txBody>
          </p:sp>
          <p:sp>
            <p:nvSpPr>
              <p:cNvPr id="128016" name="Line 54"/>
              <p:cNvSpPr>
                <a:spLocks noChangeShapeType="1"/>
              </p:cNvSpPr>
              <p:nvPr/>
            </p:nvSpPr>
            <p:spPr bwMode="auto">
              <a:xfrm>
                <a:off x="2592" y="576"/>
                <a:ext cx="0" cy="1344"/>
              </a:xfrm>
              <a:prstGeom prst="line">
                <a:avLst/>
              </a:prstGeom>
              <a:noFill/>
              <a:ln w="25400" cap="rnd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17" name="Line 55"/>
              <p:cNvSpPr>
                <a:spLocks noChangeShapeType="1"/>
              </p:cNvSpPr>
              <p:nvPr/>
            </p:nvSpPr>
            <p:spPr bwMode="auto">
              <a:xfrm>
                <a:off x="2976" y="576"/>
                <a:ext cx="0" cy="1344"/>
              </a:xfrm>
              <a:prstGeom prst="line">
                <a:avLst/>
              </a:prstGeom>
              <a:noFill/>
              <a:ln w="25400" cap="rnd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18" name="Line 56"/>
              <p:cNvSpPr>
                <a:spLocks noChangeShapeType="1"/>
              </p:cNvSpPr>
              <p:nvPr/>
            </p:nvSpPr>
            <p:spPr bwMode="auto">
              <a:xfrm>
                <a:off x="3744" y="576"/>
                <a:ext cx="0" cy="1344"/>
              </a:xfrm>
              <a:prstGeom prst="line">
                <a:avLst/>
              </a:prstGeom>
              <a:noFill/>
              <a:ln w="25400" cap="rnd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019" name="Line 57"/>
              <p:cNvSpPr>
                <a:spLocks noChangeShapeType="1"/>
              </p:cNvSpPr>
              <p:nvPr/>
            </p:nvSpPr>
            <p:spPr bwMode="auto">
              <a:xfrm>
                <a:off x="3360" y="576"/>
                <a:ext cx="0" cy="1344"/>
              </a:xfrm>
              <a:prstGeom prst="line">
                <a:avLst/>
              </a:prstGeom>
              <a:noFill/>
              <a:ln w="25400" cap="rnd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28020" name="Group 58"/>
              <p:cNvGrpSpPr>
                <a:grpSpLocks/>
              </p:cNvGrpSpPr>
              <p:nvPr/>
            </p:nvGrpSpPr>
            <p:grpSpPr bwMode="auto">
              <a:xfrm>
                <a:off x="2256" y="720"/>
                <a:ext cx="1680" cy="144"/>
                <a:chOff x="1824" y="1920"/>
                <a:chExt cx="1680" cy="144"/>
              </a:xfrm>
            </p:grpSpPr>
            <p:sp>
              <p:nvSpPr>
                <p:cNvPr id="128032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352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33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1968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34" name="Line 61"/>
                <p:cNvSpPr>
                  <a:spLocks noChangeShapeType="1"/>
                </p:cNvSpPr>
                <p:nvPr/>
              </p:nvSpPr>
              <p:spPr bwMode="auto">
                <a:xfrm>
                  <a:off x="1968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35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2160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36" name="Line 63"/>
                <p:cNvSpPr>
                  <a:spLocks noChangeShapeType="1"/>
                </p:cNvSpPr>
                <p:nvPr/>
              </p:nvSpPr>
              <p:spPr bwMode="auto">
                <a:xfrm>
                  <a:off x="2160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37" name="Line 64"/>
                <p:cNvSpPr>
                  <a:spLocks noChangeShapeType="1"/>
                </p:cNvSpPr>
                <p:nvPr/>
              </p:nvSpPr>
              <p:spPr bwMode="auto">
                <a:xfrm>
                  <a:off x="2352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38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544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39" name="Line 66"/>
                <p:cNvSpPr>
                  <a:spLocks noChangeShapeType="1"/>
                </p:cNvSpPr>
                <p:nvPr/>
              </p:nvSpPr>
              <p:spPr bwMode="auto">
                <a:xfrm>
                  <a:off x="2544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40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2736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41" name="Line 68"/>
                <p:cNvSpPr>
                  <a:spLocks noChangeShapeType="1"/>
                </p:cNvSpPr>
                <p:nvPr/>
              </p:nvSpPr>
              <p:spPr bwMode="auto">
                <a:xfrm>
                  <a:off x="2736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42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928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43" name="Line 70"/>
                <p:cNvSpPr>
                  <a:spLocks noChangeShapeType="1"/>
                </p:cNvSpPr>
                <p:nvPr/>
              </p:nvSpPr>
              <p:spPr bwMode="auto">
                <a:xfrm>
                  <a:off x="2928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44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3120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45" name="Line 72"/>
                <p:cNvSpPr>
                  <a:spLocks noChangeShapeType="1"/>
                </p:cNvSpPr>
                <p:nvPr/>
              </p:nvSpPr>
              <p:spPr bwMode="auto">
                <a:xfrm>
                  <a:off x="3120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46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3312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47" name="Line 74"/>
                <p:cNvSpPr>
                  <a:spLocks noChangeShapeType="1"/>
                </p:cNvSpPr>
                <p:nvPr/>
              </p:nvSpPr>
              <p:spPr bwMode="auto">
                <a:xfrm>
                  <a:off x="3312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48" name="Line 75"/>
                <p:cNvSpPr>
                  <a:spLocks noChangeShapeType="1"/>
                </p:cNvSpPr>
                <p:nvPr/>
              </p:nvSpPr>
              <p:spPr bwMode="auto">
                <a:xfrm>
                  <a:off x="1824" y="1920"/>
                  <a:ext cx="144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8021" name="Group 76"/>
              <p:cNvGrpSpPr>
                <a:grpSpLocks/>
              </p:cNvGrpSpPr>
              <p:nvPr/>
            </p:nvGrpSpPr>
            <p:grpSpPr bwMode="auto">
              <a:xfrm>
                <a:off x="2256" y="1008"/>
                <a:ext cx="768" cy="48"/>
                <a:chOff x="2640" y="2064"/>
                <a:chExt cx="384" cy="0"/>
              </a:xfrm>
            </p:grpSpPr>
            <p:sp>
              <p:nvSpPr>
                <p:cNvPr id="128030" name="Line 77"/>
                <p:cNvSpPr>
                  <a:spLocks noChangeShapeType="1"/>
                </p:cNvSpPr>
                <p:nvPr/>
              </p:nvSpPr>
              <p:spPr bwMode="auto">
                <a:xfrm>
                  <a:off x="2640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31" name="Line 78"/>
                <p:cNvSpPr>
                  <a:spLocks noChangeShapeType="1"/>
                </p:cNvSpPr>
                <p:nvPr/>
              </p:nvSpPr>
              <p:spPr bwMode="auto">
                <a:xfrm>
                  <a:off x="2832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8022" name="Group 80"/>
              <p:cNvGrpSpPr>
                <a:grpSpLocks/>
              </p:cNvGrpSpPr>
              <p:nvPr/>
            </p:nvGrpSpPr>
            <p:grpSpPr bwMode="auto">
              <a:xfrm>
                <a:off x="2256" y="1296"/>
                <a:ext cx="768" cy="192"/>
                <a:chOff x="2256" y="1296"/>
                <a:chExt cx="768" cy="192"/>
              </a:xfrm>
            </p:grpSpPr>
            <p:grpSp>
              <p:nvGrpSpPr>
                <p:cNvPr id="128023" name="Group 81"/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624" cy="48"/>
                  <a:chOff x="2640" y="2064"/>
                  <a:chExt cx="384" cy="0"/>
                </a:xfrm>
              </p:grpSpPr>
              <p:sp>
                <p:nvSpPr>
                  <p:cNvPr id="128028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2640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8029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8024" name="Group 84"/>
                <p:cNvGrpSpPr>
                  <a:grpSpLocks/>
                </p:cNvGrpSpPr>
                <p:nvPr/>
              </p:nvGrpSpPr>
              <p:grpSpPr bwMode="auto">
                <a:xfrm>
                  <a:off x="2880" y="1440"/>
                  <a:ext cx="144" cy="48"/>
                  <a:chOff x="2256" y="2208"/>
                  <a:chExt cx="384" cy="0"/>
                </a:xfrm>
              </p:grpSpPr>
              <p:sp>
                <p:nvSpPr>
                  <p:cNvPr id="128026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2448" y="220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8027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220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8025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880" y="1296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8012" name="Oval 88"/>
            <p:cNvSpPr>
              <a:spLocks noChangeArrowheads="1"/>
            </p:cNvSpPr>
            <p:nvPr/>
          </p:nvSpPr>
          <p:spPr bwMode="auto">
            <a:xfrm>
              <a:off x="3983" y="3079"/>
              <a:ext cx="528" cy="336"/>
            </a:xfrm>
            <a:prstGeom prst="ellipse">
              <a:avLst/>
            </a:prstGeom>
            <a:noFill/>
            <a:ln w="254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 sz="1600">
                <a:latin typeface="Verdana" pitchFamily="34" charset="0"/>
              </a:endParaRPr>
            </a:p>
          </p:txBody>
        </p:sp>
        <p:sp>
          <p:nvSpPr>
            <p:cNvPr id="128013" name="Text Box 89"/>
            <p:cNvSpPr txBox="1">
              <a:spLocks noChangeArrowheads="1"/>
            </p:cNvSpPr>
            <p:nvPr/>
          </p:nvSpPr>
          <p:spPr bwMode="auto">
            <a:xfrm>
              <a:off x="3699" y="3511"/>
              <a:ext cx="1261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100">
                  <a:latin typeface="Verdana" pitchFamily="34" charset="0"/>
                </a:rPr>
                <a:t>… determine the “next” Q</a:t>
              </a:r>
            </a:p>
          </p:txBody>
        </p:sp>
      </p:grpSp>
      <p:sp>
        <p:nvSpPr>
          <p:cNvPr id="327770" name="AutoShape 90"/>
          <p:cNvSpPr>
            <a:spLocks noChangeArrowheads="1"/>
          </p:cNvSpPr>
          <p:nvPr/>
        </p:nvSpPr>
        <p:spPr bwMode="auto">
          <a:xfrm>
            <a:off x="4115036" y="4733925"/>
            <a:ext cx="992082" cy="533400"/>
          </a:xfrm>
          <a:prstGeom prst="rightArrow">
            <a:avLst>
              <a:gd name="adj1" fmla="val 40472"/>
              <a:gd name="adj2" fmla="val 79578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endParaRPr lang="en-US" sz="1600">
              <a:latin typeface="Verdana" pitchFamily="-109" charset="0"/>
              <a:ea typeface="Verdana" pitchFamily="-109" charset="0"/>
              <a:cs typeface="Verdana" pitchFamily="-109" charset="0"/>
            </a:endParaRPr>
          </a:p>
        </p:txBody>
      </p:sp>
      <p:sp>
        <p:nvSpPr>
          <p:cNvPr id="93" name="Text Box 34"/>
          <p:cNvSpPr txBox="1">
            <a:spLocks noChangeArrowheads="1"/>
          </p:cNvSpPr>
          <p:nvPr/>
        </p:nvSpPr>
        <p:spPr bwMode="auto">
          <a:xfrm>
            <a:off x="5486400" y="3657600"/>
            <a:ext cx="2667000" cy="33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tabLst>
                <a:tab pos="574675" algn="l"/>
                <a:tab pos="1200150" algn="l"/>
                <a:tab pos="1827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tabLst>
                <a:tab pos="574675" algn="l"/>
                <a:tab pos="1200150" algn="l"/>
                <a:tab pos="1827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tabLst>
                <a:tab pos="574675" algn="l"/>
                <a:tab pos="1200150" algn="l"/>
                <a:tab pos="1827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tabLst>
                <a:tab pos="574675" algn="l"/>
                <a:tab pos="1200150" algn="l"/>
                <a:tab pos="1827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tabLst>
                <a:tab pos="574675" algn="l"/>
                <a:tab pos="1200150" algn="l"/>
                <a:tab pos="1827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74675" algn="l"/>
                <a:tab pos="1200150" algn="l"/>
                <a:tab pos="1827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74675" algn="l"/>
                <a:tab pos="1200150" algn="l"/>
                <a:tab pos="1827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74675" algn="l"/>
                <a:tab pos="1200150" algn="l"/>
                <a:tab pos="1827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74675" algn="l"/>
                <a:tab pos="1200150" algn="l"/>
                <a:tab pos="1827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x-none" sz="1600" dirty="0">
                <a:latin typeface="Verdana" pitchFamily="34" charset="0"/>
              </a:rPr>
              <a:t>       1      2	       3      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96" grpId="0" build="p"/>
      <p:bldP spid="327770" grpId="0" animBg="1"/>
      <p:bldP spid="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</a:t>
            </a:r>
            <a:r>
              <a:rPr lang="en-US" dirty="0" err="1"/>
              <a:t>vs</a:t>
            </a:r>
            <a:r>
              <a:rPr lang="en-US" dirty="0"/>
              <a:t> Sequential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combinational circuit is specified by its </a:t>
            </a:r>
            <a:r>
              <a:rPr lang="en-US" b="1" dirty="0"/>
              <a:t>inputs</a:t>
            </a:r>
            <a:r>
              <a:rPr lang="en-US" dirty="0"/>
              <a:t> and </a:t>
            </a:r>
            <a:r>
              <a:rPr lang="en-US" b="1" dirty="0"/>
              <a:t>outputs</a:t>
            </a:r>
            <a:r>
              <a:rPr lang="en-US" dirty="0"/>
              <a:t>. </a:t>
            </a:r>
          </a:p>
          <a:p>
            <a:r>
              <a:rPr lang="en-US" dirty="0"/>
              <a:t>A sequential circuit is specified by </a:t>
            </a:r>
            <a:r>
              <a:rPr lang="en-US" b="1" dirty="0"/>
              <a:t>a time sequence of inputs, outputs and </a:t>
            </a:r>
            <a:r>
              <a:rPr lang="en-US" b="1" u="sng" dirty="0"/>
              <a:t>internal states (or memory)</a:t>
            </a:r>
            <a:r>
              <a:rPr lang="en-US" dirty="0"/>
              <a:t>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96112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9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358D8A45-CA85-4B8A-B223-660EB9210C7B}" type="slidenum">
              <a:rPr lang="en-US" altLang="x-none"/>
              <a:pPr/>
              <a:t>60</a:t>
            </a:fld>
            <a:endParaRPr lang="en-US" altLang="x-none"/>
          </a:p>
        </p:txBody>
      </p:sp>
      <p:sp>
        <p:nvSpPr>
          <p:cNvPr id="129126" name="Rectangle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“Present” and “Next” are relative</a:t>
            </a:r>
          </a:p>
        </p:txBody>
      </p:sp>
      <p:sp>
        <p:nvSpPr>
          <p:cNvPr id="129127" name="Rectangle 10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Similarly, the values of J, K and Q at the second positive clock edge can be used to find the value of Q during the third clock cycle.</a:t>
            </a:r>
          </a:p>
          <a:p>
            <a:r>
              <a:rPr lang="en-US" altLang="x-none" dirty="0"/>
              <a:t>When we do this, Q(2) is now referred to as the “present” state, and Q(3) is now the “next” state.</a:t>
            </a:r>
          </a:p>
          <a:p>
            <a:endParaRPr lang="en-US" altLang="x-none" dirty="0"/>
          </a:p>
        </p:txBody>
      </p:sp>
      <p:grpSp>
        <p:nvGrpSpPr>
          <p:cNvPr id="129027" name="Group 4"/>
          <p:cNvGrpSpPr>
            <a:grpSpLocks/>
          </p:cNvGrpSpPr>
          <p:nvPr/>
        </p:nvGrpSpPr>
        <p:grpSpPr bwMode="auto">
          <a:xfrm>
            <a:off x="839788" y="3581400"/>
            <a:ext cx="7694612" cy="2438400"/>
            <a:chOff x="481" y="1536"/>
            <a:chExt cx="4847" cy="1536"/>
          </a:xfrm>
        </p:grpSpPr>
        <p:grpSp>
          <p:nvGrpSpPr>
            <p:cNvPr id="129034" name="Group 5"/>
            <p:cNvGrpSpPr>
              <a:grpSpLocks/>
            </p:cNvGrpSpPr>
            <p:nvPr/>
          </p:nvGrpSpPr>
          <p:grpSpPr bwMode="auto">
            <a:xfrm>
              <a:off x="481" y="1536"/>
              <a:ext cx="1919" cy="1536"/>
              <a:chOff x="481" y="1536"/>
              <a:chExt cx="1919" cy="1536"/>
            </a:xfrm>
          </p:grpSpPr>
          <p:sp>
            <p:nvSpPr>
              <p:cNvPr id="129082" name="Oval 6"/>
              <p:cNvSpPr>
                <a:spLocks noChangeArrowheads="1"/>
              </p:cNvSpPr>
              <p:nvPr/>
            </p:nvSpPr>
            <p:spPr bwMode="auto">
              <a:xfrm>
                <a:off x="1345" y="2057"/>
                <a:ext cx="192" cy="912"/>
              </a:xfrm>
              <a:prstGeom prst="ellips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1800">
                  <a:latin typeface="Verdana" pitchFamily="34" charset="0"/>
                </a:endParaRPr>
              </a:p>
            </p:txBody>
          </p:sp>
          <p:grpSp>
            <p:nvGrpSpPr>
              <p:cNvPr id="129083" name="Group 7"/>
              <p:cNvGrpSpPr>
                <a:grpSpLocks/>
              </p:cNvGrpSpPr>
              <p:nvPr/>
            </p:nvGrpSpPr>
            <p:grpSpPr bwMode="auto">
              <a:xfrm>
                <a:off x="481" y="1536"/>
                <a:ext cx="1919" cy="1536"/>
                <a:chOff x="2017" y="384"/>
                <a:chExt cx="1919" cy="1536"/>
              </a:xfrm>
            </p:grpSpPr>
            <p:grpSp>
              <p:nvGrpSpPr>
                <p:cNvPr id="129084" name="Group 8"/>
                <p:cNvGrpSpPr>
                  <a:grpSpLocks/>
                </p:cNvGrpSpPr>
                <p:nvPr/>
              </p:nvGrpSpPr>
              <p:grpSpPr bwMode="auto">
                <a:xfrm>
                  <a:off x="2256" y="1584"/>
                  <a:ext cx="768" cy="192"/>
                  <a:chOff x="2736" y="1728"/>
                  <a:chExt cx="768" cy="192"/>
                </a:xfrm>
              </p:grpSpPr>
              <p:grpSp>
                <p:nvGrpSpPr>
                  <p:cNvPr id="129120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3120" y="1872"/>
                    <a:ext cx="384" cy="48"/>
                    <a:chOff x="2256" y="1920"/>
                    <a:chExt cx="384" cy="0"/>
                  </a:xfrm>
                </p:grpSpPr>
                <p:sp>
                  <p:nvSpPr>
                    <p:cNvPr id="129123" name="Line 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1920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9124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20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29121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20" y="1728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22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1728"/>
                    <a:ext cx="384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908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017" y="624"/>
                  <a:ext cx="229" cy="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254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x-none" sz="1800">
                      <a:latin typeface="Verdana" pitchFamily="34" charset="0"/>
                    </a:rPr>
                    <a:t>C</a:t>
                  </a:r>
                </a:p>
                <a:p>
                  <a:pPr>
                    <a:lnSpc>
                      <a:spcPct val="170000"/>
                    </a:lnSpc>
                  </a:pPr>
                  <a:r>
                    <a:rPr lang="en-US" altLang="x-none" sz="1800">
                      <a:latin typeface="Verdana" pitchFamily="34" charset="0"/>
                    </a:rPr>
                    <a:t>J</a:t>
                  </a:r>
                </a:p>
                <a:p>
                  <a:pPr>
                    <a:lnSpc>
                      <a:spcPct val="170000"/>
                    </a:lnSpc>
                  </a:pPr>
                  <a:r>
                    <a:rPr lang="en-US" altLang="x-none" sz="1800">
                      <a:latin typeface="Verdana" pitchFamily="34" charset="0"/>
                    </a:rPr>
                    <a:t>K</a:t>
                  </a:r>
                </a:p>
                <a:p>
                  <a:pPr>
                    <a:lnSpc>
                      <a:spcPct val="170000"/>
                    </a:lnSpc>
                  </a:pPr>
                  <a:r>
                    <a:rPr lang="en-US" altLang="x-none" sz="1800">
                      <a:latin typeface="Verdana" pitchFamily="34" charset="0"/>
                    </a:rPr>
                    <a:t>Q</a:t>
                  </a:r>
                </a:p>
              </p:txBody>
            </p:sp>
            <p:sp>
              <p:nvSpPr>
                <p:cNvPr id="129086" name="Line 15"/>
                <p:cNvSpPr>
                  <a:spLocks noChangeShapeType="1"/>
                </p:cNvSpPr>
                <p:nvPr/>
              </p:nvSpPr>
              <p:spPr bwMode="auto">
                <a:xfrm>
                  <a:off x="2592" y="576"/>
                  <a:ext cx="0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087" name="Line 16"/>
                <p:cNvSpPr>
                  <a:spLocks noChangeShapeType="1"/>
                </p:cNvSpPr>
                <p:nvPr/>
              </p:nvSpPr>
              <p:spPr bwMode="auto">
                <a:xfrm>
                  <a:off x="2976" y="576"/>
                  <a:ext cx="0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088" name="Line 17"/>
                <p:cNvSpPr>
                  <a:spLocks noChangeShapeType="1"/>
                </p:cNvSpPr>
                <p:nvPr/>
              </p:nvSpPr>
              <p:spPr bwMode="auto">
                <a:xfrm>
                  <a:off x="3744" y="576"/>
                  <a:ext cx="0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089" name="Line 18"/>
                <p:cNvSpPr>
                  <a:spLocks noChangeShapeType="1"/>
                </p:cNvSpPr>
                <p:nvPr/>
              </p:nvSpPr>
              <p:spPr bwMode="auto">
                <a:xfrm>
                  <a:off x="3360" y="576"/>
                  <a:ext cx="0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9090" name="Group 19"/>
                <p:cNvGrpSpPr>
                  <a:grpSpLocks/>
                </p:cNvGrpSpPr>
                <p:nvPr/>
              </p:nvGrpSpPr>
              <p:grpSpPr bwMode="auto">
                <a:xfrm>
                  <a:off x="2256" y="720"/>
                  <a:ext cx="1680" cy="144"/>
                  <a:chOff x="1824" y="1920"/>
                  <a:chExt cx="1680" cy="144"/>
                </a:xfrm>
              </p:grpSpPr>
              <p:sp>
                <p:nvSpPr>
                  <p:cNvPr id="129103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2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04" name="Line 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8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05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06" name="Line 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07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1920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08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09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44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10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1920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11" name="Line 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36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12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13" name="Line 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28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14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2928" y="1920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15" name="Line 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20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16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3120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17" name="Line 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12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18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3312" y="1920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19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1920"/>
                    <a:ext cx="144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9091" name="Group 37"/>
                <p:cNvGrpSpPr>
                  <a:grpSpLocks/>
                </p:cNvGrpSpPr>
                <p:nvPr/>
              </p:nvGrpSpPr>
              <p:grpSpPr bwMode="auto">
                <a:xfrm>
                  <a:off x="2256" y="1008"/>
                  <a:ext cx="768" cy="48"/>
                  <a:chOff x="2640" y="2064"/>
                  <a:chExt cx="384" cy="0"/>
                </a:xfrm>
              </p:grpSpPr>
              <p:sp>
                <p:nvSpPr>
                  <p:cNvPr id="129101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2640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102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9092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2503" y="384"/>
                  <a:ext cx="1359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254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x-none" sz="1800">
                      <a:latin typeface="Verdana" pitchFamily="34" charset="0"/>
                    </a:rPr>
                    <a:t>1	2	3	4</a:t>
                  </a:r>
                </a:p>
              </p:txBody>
            </p:sp>
            <p:grpSp>
              <p:nvGrpSpPr>
                <p:cNvPr id="129093" name="Group 41"/>
                <p:cNvGrpSpPr>
                  <a:grpSpLocks/>
                </p:cNvGrpSpPr>
                <p:nvPr/>
              </p:nvGrpSpPr>
              <p:grpSpPr bwMode="auto">
                <a:xfrm>
                  <a:off x="2256" y="1296"/>
                  <a:ext cx="768" cy="192"/>
                  <a:chOff x="2256" y="1296"/>
                  <a:chExt cx="768" cy="192"/>
                </a:xfrm>
              </p:grpSpPr>
              <p:grpSp>
                <p:nvGrpSpPr>
                  <p:cNvPr id="129094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2256" y="1296"/>
                    <a:ext cx="624" cy="48"/>
                    <a:chOff x="2640" y="2064"/>
                    <a:chExt cx="384" cy="0"/>
                  </a:xfrm>
                </p:grpSpPr>
                <p:sp>
                  <p:nvSpPr>
                    <p:cNvPr id="129099" name="Line 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40" y="2064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FF0033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9100" name="Line 4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32" y="2064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FF0033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29095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2880" y="1440"/>
                    <a:ext cx="144" cy="48"/>
                    <a:chOff x="2256" y="2208"/>
                    <a:chExt cx="384" cy="0"/>
                  </a:xfrm>
                </p:grpSpPr>
                <p:sp>
                  <p:nvSpPr>
                    <p:cNvPr id="129097" name="Line 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2208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9098" name="Line 4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208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29096" name="Line 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80" y="1296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29035" name="Group 50"/>
            <p:cNvGrpSpPr>
              <a:grpSpLocks/>
            </p:cNvGrpSpPr>
            <p:nvPr/>
          </p:nvGrpSpPr>
          <p:grpSpPr bwMode="auto">
            <a:xfrm>
              <a:off x="3409" y="1536"/>
              <a:ext cx="1919" cy="1536"/>
              <a:chOff x="3409" y="1536"/>
              <a:chExt cx="1919" cy="1536"/>
            </a:xfrm>
          </p:grpSpPr>
          <p:grpSp>
            <p:nvGrpSpPr>
              <p:cNvPr id="129036" name="Group 51"/>
              <p:cNvGrpSpPr>
                <a:grpSpLocks/>
              </p:cNvGrpSpPr>
              <p:nvPr/>
            </p:nvGrpSpPr>
            <p:grpSpPr bwMode="auto">
              <a:xfrm>
                <a:off x="3409" y="1536"/>
                <a:ext cx="1919" cy="1536"/>
                <a:chOff x="2161" y="2640"/>
                <a:chExt cx="1919" cy="1536"/>
              </a:xfrm>
            </p:grpSpPr>
            <p:sp>
              <p:nvSpPr>
                <p:cNvPr id="129038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2161" y="2880"/>
                  <a:ext cx="229" cy="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254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x-none" sz="1800">
                      <a:latin typeface="Verdana" pitchFamily="34" charset="0"/>
                    </a:rPr>
                    <a:t>C</a:t>
                  </a:r>
                </a:p>
                <a:p>
                  <a:pPr>
                    <a:lnSpc>
                      <a:spcPct val="170000"/>
                    </a:lnSpc>
                  </a:pPr>
                  <a:r>
                    <a:rPr lang="en-US" altLang="x-none" sz="1800">
                      <a:latin typeface="Verdana" pitchFamily="34" charset="0"/>
                    </a:rPr>
                    <a:t>J</a:t>
                  </a:r>
                </a:p>
                <a:p>
                  <a:pPr>
                    <a:lnSpc>
                      <a:spcPct val="170000"/>
                    </a:lnSpc>
                  </a:pPr>
                  <a:r>
                    <a:rPr lang="en-US" altLang="x-none" sz="1800">
                      <a:latin typeface="Verdana" pitchFamily="34" charset="0"/>
                    </a:rPr>
                    <a:t>K</a:t>
                  </a:r>
                </a:p>
                <a:p>
                  <a:pPr>
                    <a:lnSpc>
                      <a:spcPct val="170000"/>
                    </a:lnSpc>
                  </a:pPr>
                  <a:r>
                    <a:rPr lang="en-US" altLang="x-none" sz="1800">
                      <a:latin typeface="Verdana" pitchFamily="34" charset="0"/>
                    </a:rPr>
                    <a:t>Q</a:t>
                  </a:r>
                </a:p>
              </p:txBody>
            </p:sp>
            <p:grpSp>
              <p:nvGrpSpPr>
                <p:cNvPr id="129039" name="Group 53"/>
                <p:cNvGrpSpPr>
                  <a:grpSpLocks/>
                </p:cNvGrpSpPr>
                <p:nvPr/>
              </p:nvGrpSpPr>
              <p:grpSpPr bwMode="auto">
                <a:xfrm>
                  <a:off x="2400" y="2976"/>
                  <a:ext cx="1680" cy="144"/>
                  <a:chOff x="1824" y="1920"/>
                  <a:chExt cx="1680" cy="144"/>
                </a:xfrm>
              </p:grpSpPr>
              <p:sp>
                <p:nvSpPr>
                  <p:cNvPr id="129065" name="Line 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52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6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68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67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68" name="Line 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69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1920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70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71" name="Line 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44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72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1920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73" name="Line 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36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74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75" name="Line 6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28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76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2928" y="1920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77" name="Line 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20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78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3120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79" name="Line 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12" y="192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80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3312" y="1920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81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1920"/>
                    <a:ext cx="144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9040" name="Group 71"/>
                <p:cNvGrpSpPr>
                  <a:grpSpLocks/>
                </p:cNvGrpSpPr>
                <p:nvPr/>
              </p:nvGrpSpPr>
              <p:grpSpPr bwMode="auto">
                <a:xfrm>
                  <a:off x="2400" y="3552"/>
                  <a:ext cx="768" cy="192"/>
                  <a:chOff x="2400" y="3552"/>
                  <a:chExt cx="768" cy="192"/>
                </a:xfrm>
              </p:grpSpPr>
              <p:grpSp>
                <p:nvGrpSpPr>
                  <p:cNvPr id="129058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3024" y="3696"/>
                    <a:ext cx="144" cy="48"/>
                    <a:chOff x="2256" y="2208"/>
                    <a:chExt cx="384" cy="0"/>
                  </a:xfrm>
                </p:grpSpPr>
                <p:sp>
                  <p:nvSpPr>
                    <p:cNvPr id="129063" name="Line 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2208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9064" name="Line 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2208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29059" name="Line 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24" y="3552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29060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2400" y="3552"/>
                    <a:ext cx="624" cy="48"/>
                    <a:chOff x="2640" y="2064"/>
                    <a:chExt cx="384" cy="0"/>
                  </a:xfrm>
                </p:grpSpPr>
                <p:sp>
                  <p:nvSpPr>
                    <p:cNvPr id="129061" name="Line 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40" y="2064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FF0033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9062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32" y="2064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FF0033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29041" name="Group 79"/>
                <p:cNvGrpSpPr>
                  <a:grpSpLocks/>
                </p:cNvGrpSpPr>
                <p:nvPr/>
              </p:nvGrpSpPr>
              <p:grpSpPr bwMode="auto">
                <a:xfrm>
                  <a:off x="2400" y="3264"/>
                  <a:ext cx="768" cy="48"/>
                  <a:chOff x="2640" y="2064"/>
                  <a:chExt cx="384" cy="0"/>
                </a:xfrm>
              </p:grpSpPr>
              <p:sp>
                <p:nvSpPr>
                  <p:cNvPr id="129056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2640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57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9042" name="Group 82"/>
                <p:cNvGrpSpPr>
                  <a:grpSpLocks/>
                </p:cNvGrpSpPr>
                <p:nvPr/>
              </p:nvGrpSpPr>
              <p:grpSpPr bwMode="auto">
                <a:xfrm>
                  <a:off x="2647" y="2640"/>
                  <a:ext cx="1359" cy="1536"/>
                  <a:chOff x="2647" y="2640"/>
                  <a:chExt cx="1359" cy="1536"/>
                </a:xfrm>
              </p:grpSpPr>
              <p:sp>
                <p:nvSpPr>
                  <p:cNvPr id="129051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2832"/>
                    <a:ext cx="0" cy="1344"/>
                  </a:xfrm>
                  <a:prstGeom prst="line">
                    <a:avLst/>
                  </a:prstGeom>
                  <a:noFill/>
                  <a:ln w="25400" cap="rnd">
                    <a:solidFill>
                      <a:schemeClr val="tx1"/>
                    </a:solidFill>
                    <a:prstDash val="sysDot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52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3120" y="2832"/>
                    <a:ext cx="0" cy="1344"/>
                  </a:xfrm>
                  <a:prstGeom prst="line">
                    <a:avLst/>
                  </a:prstGeom>
                  <a:noFill/>
                  <a:ln w="25400" cap="rnd">
                    <a:solidFill>
                      <a:schemeClr val="tx1"/>
                    </a:solidFill>
                    <a:prstDash val="sysDot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53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2832"/>
                    <a:ext cx="0" cy="1344"/>
                  </a:xfrm>
                  <a:prstGeom prst="line">
                    <a:avLst/>
                  </a:prstGeom>
                  <a:noFill/>
                  <a:ln w="25400" cap="rnd">
                    <a:solidFill>
                      <a:schemeClr val="tx1"/>
                    </a:solidFill>
                    <a:prstDash val="sysDot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54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3504" y="2832"/>
                    <a:ext cx="0" cy="1344"/>
                  </a:xfrm>
                  <a:prstGeom prst="line">
                    <a:avLst/>
                  </a:prstGeom>
                  <a:noFill/>
                  <a:ln w="25400" cap="rnd">
                    <a:solidFill>
                      <a:schemeClr val="tx1"/>
                    </a:solidFill>
                    <a:prstDash val="sysDot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55" name="Text Box 8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47" y="2640"/>
                    <a:ext cx="1359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254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algn="ctr" eaLnBrk="0" hangingPunct="0">
                      <a:tabLst>
                        <a:tab pos="574675" algn="l"/>
                        <a:tab pos="1200150" algn="l"/>
                        <a:tab pos="182721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ctr" eaLnBrk="0" hangingPunct="0">
                      <a:tabLst>
                        <a:tab pos="574675" algn="l"/>
                        <a:tab pos="1200150" algn="l"/>
                        <a:tab pos="182721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ctr" eaLnBrk="0" hangingPunct="0">
                      <a:tabLst>
                        <a:tab pos="574675" algn="l"/>
                        <a:tab pos="1200150" algn="l"/>
                        <a:tab pos="182721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ctr" eaLnBrk="0" hangingPunct="0">
                      <a:tabLst>
                        <a:tab pos="574675" algn="l"/>
                        <a:tab pos="1200150" algn="l"/>
                        <a:tab pos="182721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ctr" eaLnBrk="0" hangingPunct="0">
                      <a:tabLst>
                        <a:tab pos="574675" algn="l"/>
                        <a:tab pos="1200150" algn="l"/>
                        <a:tab pos="182721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74675" algn="l"/>
                        <a:tab pos="1200150" algn="l"/>
                        <a:tab pos="182721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74675" algn="l"/>
                        <a:tab pos="1200150" algn="l"/>
                        <a:tab pos="182721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74675" algn="l"/>
                        <a:tab pos="1200150" algn="l"/>
                        <a:tab pos="182721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74675" algn="l"/>
                        <a:tab pos="1200150" algn="l"/>
                        <a:tab pos="1827213" algn="l"/>
                      </a:tabLs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r>
                      <a:rPr lang="en-US" altLang="x-none" sz="1800">
                        <a:latin typeface="Verdana" pitchFamily="34" charset="0"/>
                      </a:rPr>
                      <a:t>1	2	3	4</a:t>
                    </a:r>
                  </a:p>
                </p:txBody>
              </p:sp>
            </p:grpSp>
            <p:grpSp>
              <p:nvGrpSpPr>
                <p:cNvPr id="129043" name="Group 88"/>
                <p:cNvGrpSpPr>
                  <a:grpSpLocks/>
                </p:cNvGrpSpPr>
                <p:nvPr/>
              </p:nvGrpSpPr>
              <p:grpSpPr bwMode="auto">
                <a:xfrm>
                  <a:off x="2400" y="3840"/>
                  <a:ext cx="1152" cy="192"/>
                  <a:chOff x="2400" y="3840"/>
                  <a:chExt cx="1152" cy="192"/>
                </a:xfrm>
              </p:grpSpPr>
              <p:grpSp>
                <p:nvGrpSpPr>
                  <p:cNvPr id="129044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2784" y="3984"/>
                    <a:ext cx="384" cy="48"/>
                    <a:chOff x="2256" y="1920"/>
                    <a:chExt cx="384" cy="0"/>
                  </a:xfrm>
                </p:grpSpPr>
                <p:sp>
                  <p:nvSpPr>
                    <p:cNvPr id="129049" name="Line 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1920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9050" name="Line 9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20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29045" name="Line 9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84" y="384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46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2400" y="3840"/>
                    <a:ext cx="384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47" name="Line 9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68" y="384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9048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3168" y="3840"/>
                    <a:ext cx="384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29037" name="Oval 96"/>
              <p:cNvSpPr>
                <a:spLocks noChangeArrowheads="1"/>
              </p:cNvSpPr>
              <p:nvPr/>
            </p:nvSpPr>
            <p:spPr bwMode="auto">
              <a:xfrm>
                <a:off x="4320" y="2640"/>
                <a:ext cx="528" cy="336"/>
              </a:xfrm>
              <a:prstGeom prst="ellipse">
                <a:avLst/>
              </a:prstGeom>
              <a:noFill/>
              <a:ln w="25400">
                <a:solidFill>
                  <a:srgbClr val="3333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1800">
                  <a:latin typeface="Verdana" pitchFamily="34" charset="0"/>
                </a:endParaRPr>
              </a:p>
            </p:txBody>
          </p:sp>
        </p:grpSp>
      </p:grpSp>
      <p:sp>
        <p:nvSpPr>
          <p:cNvPr id="101" name="AutoShape 90"/>
          <p:cNvSpPr>
            <a:spLocks noChangeArrowheads="1"/>
          </p:cNvSpPr>
          <p:nvPr/>
        </p:nvSpPr>
        <p:spPr bwMode="auto">
          <a:xfrm>
            <a:off x="4343636" y="4648200"/>
            <a:ext cx="992082" cy="533400"/>
          </a:xfrm>
          <a:prstGeom prst="rightArrow">
            <a:avLst>
              <a:gd name="adj1" fmla="val 40472"/>
              <a:gd name="adj2" fmla="val 79578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endParaRPr lang="en-US" sz="1600">
              <a:latin typeface="Verdana" pitchFamily="-109" charset="0"/>
              <a:ea typeface="Verdana" pitchFamily="-109" charset="0"/>
              <a:cs typeface="Verdana" pitchFamily="-109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7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5C1E9AC1-7473-4AFA-A660-3844674F85AA}" type="slidenum">
              <a:rPr lang="en-US" altLang="x-none"/>
              <a:pPr/>
              <a:t>61</a:t>
            </a:fld>
            <a:endParaRPr lang="en-US" altLang="x-none"/>
          </a:p>
        </p:txBody>
      </p:sp>
      <p:sp>
        <p:nvSpPr>
          <p:cNvPr id="130127" name="Rectangle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Positive edge triggered</a:t>
            </a:r>
          </a:p>
        </p:txBody>
      </p:sp>
      <p:sp>
        <p:nvSpPr>
          <p:cNvPr id="130128" name="Rectangle 8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000" dirty="0"/>
              <a:t>One final point to repeat: the flip-flop outputs are affected only by the input values at the positive edge.</a:t>
            </a:r>
          </a:p>
          <a:p>
            <a:pPr lvl="1"/>
            <a:r>
              <a:rPr lang="en-US" altLang="x-none" sz="1900" dirty="0"/>
              <a:t>In the diagram below, K changes rapidly between the second (2) and third (3) positive edges.</a:t>
            </a:r>
          </a:p>
          <a:p>
            <a:pPr lvl="1"/>
            <a:r>
              <a:rPr lang="en-US" altLang="x-none" sz="1900" dirty="0"/>
              <a:t>But it’s only the input values at the third clock edge (K=1, and J=0 and Q=1) that affect the next state, so here Q changes to 0.</a:t>
            </a:r>
          </a:p>
          <a:p>
            <a:r>
              <a:rPr lang="en-US" altLang="x-none" sz="2000" dirty="0"/>
              <a:t>This is a fairly simple timing model. In real life there are “setup times” and “hold times” to worry about as well, to account for internal and external delays.</a:t>
            </a:r>
          </a:p>
          <a:p>
            <a:endParaRPr lang="en-US" altLang="x-none" sz="2000" dirty="0"/>
          </a:p>
        </p:txBody>
      </p:sp>
      <p:grpSp>
        <p:nvGrpSpPr>
          <p:cNvPr id="130051" name="Group 4"/>
          <p:cNvGrpSpPr>
            <a:grpSpLocks/>
          </p:cNvGrpSpPr>
          <p:nvPr/>
        </p:nvGrpSpPr>
        <p:grpSpPr bwMode="auto">
          <a:xfrm>
            <a:off x="3124200" y="3810000"/>
            <a:ext cx="3048000" cy="2438400"/>
            <a:chOff x="1872" y="2304"/>
            <a:chExt cx="1920" cy="1536"/>
          </a:xfrm>
        </p:grpSpPr>
        <p:grpSp>
          <p:nvGrpSpPr>
            <p:cNvPr id="130055" name="Group 5"/>
            <p:cNvGrpSpPr>
              <a:grpSpLocks/>
            </p:cNvGrpSpPr>
            <p:nvPr/>
          </p:nvGrpSpPr>
          <p:grpSpPr bwMode="auto">
            <a:xfrm>
              <a:off x="1872" y="2304"/>
              <a:ext cx="1920" cy="1536"/>
              <a:chOff x="3840" y="1248"/>
              <a:chExt cx="1920" cy="1536"/>
            </a:xfrm>
          </p:grpSpPr>
          <p:sp>
            <p:nvSpPr>
              <p:cNvPr id="130057" name="Text Box 6"/>
              <p:cNvSpPr txBox="1">
                <a:spLocks noChangeArrowheads="1"/>
              </p:cNvSpPr>
              <p:nvPr/>
            </p:nvSpPr>
            <p:spPr bwMode="auto">
              <a:xfrm>
                <a:off x="3840" y="1488"/>
                <a:ext cx="217" cy="1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x-none" sz="1600">
                    <a:latin typeface="Verdana" pitchFamily="34" charset="0"/>
                  </a:rPr>
                  <a:t>C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x-none" sz="1600">
                    <a:latin typeface="Verdana" pitchFamily="34" charset="0"/>
                  </a:rPr>
                  <a:t>J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x-none" sz="1600">
                    <a:latin typeface="Verdana" pitchFamily="34" charset="0"/>
                  </a:rPr>
                  <a:t>K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x-none" sz="1600">
                    <a:latin typeface="Verdana" pitchFamily="34" charset="0"/>
                  </a:rPr>
                  <a:t>Q</a:t>
                </a:r>
              </a:p>
            </p:txBody>
          </p:sp>
          <p:grpSp>
            <p:nvGrpSpPr>
              <p:cNvPr id="130058" name="Group 7"/>
              <p:cNvGrpSpPr>
                <a:grpSpLocks/>
              </p:cNvGrpSpPr>
              <p:nvPr/>
            </p:nvGrpSpPr>
            <p:grpSpPr bwMode="auto">
              <a:xfrm>
                <a:off x="4080" y="1584"/>
                <a:ext cx="1680" cy="144"/>
                <a:chOff x="1824" y="1920"/>
                <a:chExt cx="1680" cy="144"/>
              </a:xfrm>
            </p:grpSpPr>
            <p:sp>
              <p:nvSpPr>
                <p:cNvPr id="130109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2352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0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1968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1" name="Line 10"/>
                <p:cNvSpPr>
                  <a:spLocks noChangeShapeType="1"/>
                </p:cNvSpPr>
                <p:nvPr/>
              </p:nvSpPr>
              <p:spPr bwMode="auto">
                <a:xfrm>
                  <a:off x="1968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2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2160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3" name="Line 12"/>
                <p:cNvSpPr>
                  <a:spLocks noChangeShapeType="1"/>
                </p:cNvSpPr>
                <p:nvPr/>
              </p:nvSpPr>
              <p:spPr bwMode="auto">
                <a:xfrm>
                  <a:off x="2160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4" name="Line 13"/>
                <p:cNvSpPr>
                  <a:spLocks noChangeShapeType="1"/>
                </p:cNvSpPr>
                <p:nvPr/>
              </p:nvSpPr>
              <p:spPr bwMode="auto">
                <a:xfrm>
                  <a:off x="2352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5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544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6" name="Line 15"/>
                <p:cNvSpPr>
                  <a:spLocks noChangeShapeType="1"/>
                </p:cNvSpPr>
                <p:nvPr/>
              </p:nvSpPr>
              <p:spPr bwMode="auto">
                <a:xfrm>
                  <a:off x="2544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7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736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8" name="Line 17"/>
                <p:cNvSpPr>
                  <a:spLocks noChangeShapeType="1"/>
                </p:cNvSpPr>
                <p:nvPr/>
              </p:nvSpPr>
              <p:spPr bwMode="auto">
                <a:xfrm>
                  <a:off x="2736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19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928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0" name="Line 19"/>
                <p:cNvSpPr>
                  <a:spLocks noChangeShapeType="1"/>
                </p:cNvSpPr>
                <p:nvPr/>
              </p:nvSpPr>
              <p:spPr bwMode="auto">
                <a:xfrm>
                  <a:off x="2928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1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120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2" name="Line 21"/>
                <p:cNvSpPr>
                  <a:spLocks noChangeShapeType="1"/>
                </p:cNvSpPr>
                <p:nvPr/>
              </p:nvSpPr>
              <p:spPr bwMode="auto">
                <a:xfrm>
                  <a:off x="3120" y="2064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3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3312" y="192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4" name="Line 23"/>
                <p:cNvSpPr>
                  <a:spLocks noChangeShapeType="1"/>
                </p:cNvSpPr>
                <p:nvPr/>
              </p:nvSpPr>
              <p:spPr bwMode="auto">
                <a:xfrm>
                  <a:off x="3312" y="1920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25" name="Line 24"/>
                <p:cNvSpPr>
                  <a:spLocks noChangeShapeType="1"/>
                </p:cNvSpPr>
                <p:nvPr/>
              </p:nvSpPr>
              <p:spPr bwMode="auto">
                <a:xfrm>
                  <a:off x="1824" y="1920"/>
                  <a:ext cx="144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0059" name="Group 25"/>
              <p:cNvGrpSpPr>
                <a:grpSpLocks/>
              </p:cNvGrpSpPr>
              <p:nvPr/>
            </p:nvGrpSpPr>
            <p:grpSpPr bwMode="auto">
              <a:xfrm>
                <a:off x="4326" y="1248"/>
                <a:ext cx="1348" cy="1536"/>
                <a:chOff x="4326" y="1248"/>
                <a:chExt cx="1348" cy="1536"/>
              </a:xfrm>
            </p:grpSpPr>
            <p:sp>
              <p:nvSpPr>
                <p:cNvPr id="130104" name="Line 26"/>
                <p:cNvSpPr>
                  <a:spLocks noChangeShapeType="1"/>
                </p:cNvSpPr>
                <p:nvPr/>
              </p:nvSpPr>
              <p:spPr bwMode="auto">
                <a:xfrm>
                  <a:off x="4416" y="1440"/>
                  <a:ext cx="0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05" name="Line 27"/>
                <p:cNvSpPr>
                  <a:spLocks noChangeShapeType="1"/>
                </p:cNvSpPr>
                <p:nvPr/>
              </p:nvSpPr>
              <p:spPr bwMode="auto">
                <a:xfrm>
                  <a:off x="4800" y="1440"/>
                  <a:ext cx="0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06" name="Line 28"/>
                <p:cNvSpPr>
                  <a:spLocks noChangeShapeType="1"/>
                </p:cNvSpPr>
                <p:nvPr/>
              </p:nvSpPr>
              <p:spPr bwMode="auto">
                <a:xfrm>
                  <a:off x="5568" y="1440"/>
                  <a:ext cx="0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07" name="Line 29"/>
                <p:cNvSpPr>
                  <a:spLocks noChangeShapeType="1"/>
                </p:cNvSpPr>
                <p:nvPr/>
              </p:nvSpPr>
              <p:spPr bwMode="auto">
                <a:xfrm>
                  <a:off x="5184" y="1440"/>
                  <a:ext cx="0" cy="1344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08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326" y="1248"/>
                  <a:ext cx="134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254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ctr" eaLnBrk="0" hangingPunct="0"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574675" algn="l"/>
                      <a:tab pos="1200150" algn="l"/>
                      <a:tab pos="1827213" algn="l"/>
                    </a:tabLs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x-none" sz="1600">
                      <a:latin typeface="Verdana" pitchFamily="34" charset="0"/>
                    </a:rPr>
                    <a:t>1	2	3	4</a:t>
                  </a:r>
                </a:p>
              </p:txBody>
            </p:sp>
          </p:grpSp>
          <p:grpSp>
            <p:nvGrpSpPr>
              <p:cNvPr id="130060" name="Group 31"/>
              <p:cNvGrpSpPr>
                <a:grpSpLocks/>
              </p:cNvGrpSpPr>
              <p:nvPr/>
            </p:nvGrpSpPr>
            <p:grpSpPr bwMode="auto">
              <a:xfrm>
                <a:off x="4080" y="1872"/>
                <a:ext cx="1152" cy="192"/>
                <a:chOff x="4080" y="1872"/>
                <a:chExt cx="1152" cy="192"/>
              </a:xfrm>
            </p:grpSpPr>
            <p:sp>
              <p:nvSpPr>
                <p:cNvPr id="130098" name="Line 32"/>
                <p:cNvSpPr>
                  <a:spLocks noChangeShapeType="1"/>
                </p:cNvSpPr>
                <p:nvPr/>
              </p:nvSpPr>
              <p:spPr bwMode="auto">
                <a:xfrm>
                  <a:off x="4080" y="1872"/>
                  <a:ext cx="384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099" name="Line 33"/>
                <p:cNvSpPr>
                  <a:spLocks noChangeShapeType="1"/>
                </p:cNvSpPr>
                <p:nvPr/>
              </p:nvSpPr>
              <p:spPr bwMode="auto">
                <a:xfrm>
                  <a:off x="4464" y="1872"/>
                  <a:ext cx="432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100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4896" y="1872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0101" name="Group 35"/>
                <p:cNvGrpSpPr>
                  <a:grpSpLocks/>
                </p:cNvGrpSpPr>
                <p:nvPr/>
              </p:nvGrpSpPr>
              <p:grpSpPr bwMode="auto">
                <a:xfrm>
                  <a:off x="4896" y="2016"/>
                  <a:ext cx="336" cy="48"/>
                  <a:chOff x="2256" y="2208"/>
                  <a:chExt cx="384" cy="0"/>
                </a:xfrm>
              </p:grpSpPr>
              <p:sp>
                <p:nvSpPr>
                  <p:cNvPr id="130102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2448" y="220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0103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220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0061" name="Group 38"/>
              <p:cNvGrpSpPr>
                <a:grpSpLocks/>
              </p:cNvGrpSpPr>
              <p:nvPr/>
            </p:nvGrpSpPr>
            <p:grpSpPr bwMode="auto">
              <a:xfrm>
                <a:off x="4080" y="2160"/>
                <a:ext cx="1152" cy="192"/>
                <a:chOff x="4080" y="2160"/>
                <a:chExt cx="1152" cy="192"/>
              </a:xfrm>
            </p:grpSpPr>
            <p:grpSp>
              <p:nvGrpSpPr>
                <p:cNvPr id="130075" name="Group 39"/>
                <p:cNvGrpSpPr>
                  <a:grpSpLocks/>
                </p:cNvGrpSpPr>
                <p:nvPr/>
              </p:nvGrpSpPr>
              <p:grpSpPr bwMode="auto">
                <a:xfrm>
                  <a:off x="4704" y="2304"/>
                  <a:ext cx="144" cy="48"/>
                  <a:chOff x="2256" y="2208"/>
                  <a:chExt cx="384" cy="0"/>
                </a:xfrm>
              </p:grpSpPr>
              <p:sp>
                <p:nvSpPr>
                  <p:cNvPr id="130096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2448" y="220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0097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220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0076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4704" y="216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0077" name="Group 43"/>
                <p:cNvGrpSpPr>
                  <a:grpSpLocks/>
                </p:cNvGrpSpPr>
                <p:nvPr/>
              </p:nvGrpSpPr>
              <p:grpSpPr bwMode="auto">
                <a:xfrm>
                  <a:off x="4080" y="2160"/>
                  <a:ext cx="624" cy="48"/>
                  <a:chOff x="2640" y="2064"/>
                  <a:chExt cx="384" cy="0"/>
                </a:xfrm>
              </p:grpSpPr>
              <p:sp>
                <p:nvSpPr>
                  <p:cNvPr id="130094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640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0095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2832" y="2064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0078" name="Group 46"/>
                <p:cNvGrpSpPr>
                  <a:grpSpLocks/>
                </p:cNvGrpSpPr>
                <p:nvPr/>
              </p:nvGrpSpPr>
              <p:grpSpPr bwMode="auto">
                <a:xfrm>
                  <a:off x="4848" y="2160"/>
                  <a:ext cx="384" cy="192"/>
                  <a:chOff x="4848" y="2160"/>
                  <a:chExt cx="384" cy="192"/>
                </a:xfrm>
              </p:grpSpPr>
              <p:sp>
                <p:nvSpPr>
                  <p:cNvPr id="130079" name="Line 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48" y="216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0080" name="Line 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96" y="216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0081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136" y="216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0082" name="Line 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944" y="216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30083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4848" y="2160"/>
                    <a:ext cx="384" cy="192"/>
                    <a:chOff x="4848" y="2160"/>
                    <a:chExt cx="384" cy="192"/>
                  </a:xfrm>
                </p:grpSpPr>
                <p:sp>
                  <p:nvSpPr>
                    <p:cNvPr id="130085" name="Line 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848" y="2160"/>
                      <a:ext cx="48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FF0033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30086" name="Group 5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96" y="2304"/>
                      <a:ext cx="48" cy="48"/>
                      <a:chOff x="2256" y="2208"/>
                      <a:chExt cx="384" cy="0"/>
                    </a:xfrm>
                  </p:grpSpPr>
                  <p:sp>
                    <p:nvSpPr>
                      <p:cNvPr id="130092" name="Line 5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48" y="2208"/>
                        <a:ext cx="192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093" name="Line 5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56" y="2208"/>
                        <a:ext cx="192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30087" name="Line 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136" y="2160"/>
                      <a:ext cx="96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FF0033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30088" name="Group 5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40" y="2304"/>
                      <a:ext cx="96" cy="48"/>
                      <a:chOff x="2256" y="2208"/>
                      <a:chExt cx="384" cy="0"/>
                    </a:xfrm>
                  </p:grpSpPr>
                  <p:sp>
                    <p:nvSpPr>
                      <p:cNvPr id="130090" name="Line 5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48" y="2208"/>
                        <a:ext cx="192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30091" name="Line 5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56" y="2208"/>
                        <a:ext cx="192" cy="0"/>
                      </a:xfrm>
                      <a:prstGeom prst="line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round/>
                        <a:headEnd type="none" w="sm" len="sm"/>
                        <a:tailEnd type="none" w="sm" len="sm"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30089" name="Line 6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44" y="2160"/>
                      <a:ext cx="96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FF0033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0084" name="Line 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040" y="2160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0062" name="Group 62"/>
              <p:cNvGrpSpPr>
                <a:grpSpLocks/>
              </p:cNvGrpSpPr>
              <p:nvPr/>
            </p:nvGrpSpPr>
            <p:grpSpPr bwMode="auto">
              <a:xfrm>
                <a:off x="4080" y="2448"/>
                <a:ext cx="1536" cy="192"/>
                <a:chOff x="4080" y="2448"/>
                <a:chExt cx="1536" cy="192"/>
              </a:xfrm>
            </p:grpSpPr>
            <p:grpSp>
              <p:nvGrpSpPr>
                <p:cNvPr id="130063" name="Group 63"/>
                <p:cNvGrpSpPr>
                  <a:grpSpLocks/>
                </p:cNvGrpSpPr>
                <p:nvPr/>
              </p:nvGrpSpPr>
              <p:grpSpPr bwMode="auto">
                <a:xfrm>
                  <a:off x="4080" y="2448"/>
                  <a:ext cx="768" cy="192"/>
                  <a:chOff x="2736" y="1728"/>
                  <a:chExt cx="768" cy="192"/>
                </a:xfrm>
              </p:grpSpPr>
              <p:grpSp>
                <p:nvGrpSpPr>
                  <p:cNvPr id="130070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3120" y="1872"/>
                    <a:ext cx="384" cy="48"/>
                    <a:chOff x="2256" y="1920"/>
                    <a:chExt cx="384" cy="0"/>
                  </a:xfrm>
                </p:grpSpPr>
                <p:sp>
                  <p:nvSpPr>
                    <p:cNvPr id="130073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1920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0074" name="Line 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8" y="1920"/>
                      <a:ext cx="19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0071" name="Line 6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20" y="1728"/>
                    <a:ext cx="0" cy="14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0072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1728"/>
                    <a:ext cx="384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FF0033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0064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4848" y="2448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065" name="Line 70"/>
                <p:cNvSpPr>
                  <a:spLocks noChangeShapeType="1"/>
                </p:cNvSpPr>
                <p:nvPr/>
              </p:nvSpPr>
              <p:spPr bwMode="auto">
                <a:xfrm>
                  <a:off x="4848" y="2448"/>
                  <a:ext cx="384" cy="0"/>
                </a:xfrm>
                <a:prstGeom prst="line">
                  <a:avLst/>
                </a:prstGeom>
                <a:noFill/>
                <a:ln w="25400">
                  <a:solidFill>
                    <a:srgbClr val="FF0033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066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5232" y="2448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0067" name="Group 72"/>
                <p:cNvGrpSpPr>
                  <a:grpSpLocks/>
                </p:cNvGrpSpPr>
                <p:nvPr/>
              </p:nvGrpSpPr>
              <p:grpSpPr bwMode="auto">
                <a:xfrm>
                  <a:off x="5232" y="2592"/>
                  <a:ext cx="384" cy="48"/>
                  <a:chOff x="2256" y="2208"/>
                  <a:chExt cx="384" cy="0"/>
                </a:xfrm>
              </p:grpSpPr>
              <p:sp>
                <p:nvSpPr>
                  <p:cNvPr id="130068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2448" y="220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0069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2208"/>
                    <a:ext cx="19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30056" name="Oval 75"/>
            <p:cNvSpPr>
              <a:spLocks noChangeArrowheads="1"/>
            </p:cNvSpPr>
            <p:nvPr/>
          </p:nvSpPr>
          <p:spPr bwMode="auto">
            <a:xfrm>
              <a:off x="2736" y="3120"/>
              <a:ext cx="576" cy="336"/>
            </a:xfrm>
            <a:prstGeom prst="ellipse">
              <a:avLst/>
            </a:prstGeom>
            <a:noFill/>
            <a:ln w="254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 sz="1600">
                <a:latin typeface="Verdana" pitchFamily="34" charset="0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443AB953-6A23-44F6-9C16-B0C6AB8884EF}" type="slidenum">
              <a:rPr lang="en-US" altLang="x-none"/>
              <a:pPr/>
              <a:t>62</a:t>
            </a:fld>
            <a:endParaRPr lang="en-US" altLang="x-none"/>
          </a:p>
        </p:txBody>
      </p:sp>
      <p:sp>
        <p:nvSpPr>
          <p:cNvPr id="131079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Summary</a:t>
            </a:r>
          </a:p>
        </p:txBody>
      </p:sp>
      <p:sp>
        <p:nvSpPr>
          <p:cNvPr id="131080" name="Rectangle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200" dirty="0"/>
              <a:t>To use memory in a larger circuit, we need to:</a:t>
            </a:r>
          </a:p>
          <a:p>
            <a:pPr lvl="1"/>
            <a:r>
              <a:rPr lang="en-US" altLang="x-none" sz="2100" dirty="0"/>
              <a:t>Keep the latches disabled until new values are ready to be stored.</a:t>
            </a:r>
          </a:p>
          <a:p>
            <a:pPr lvl="1"/>
            <a:r>
              <a:rPr lang="en-US" altLang="x-none" sz="2100" dirty="0"/>
              <a:t>Enable the latches just long enough for the update to occur.</a:t>
            </a:r>
          </a:p>
          <a:p>
            <a:r>
              <a:rPr lang="en-US" altLang="x-none" sz="2200" dirty="0"/>
              <a:t>A clock signal is used to synchronize circuits.  The cycle time reflects how long combinational operations take.</a:t>
            </a:r>
          </a:p>
          <a:p>
            <a:r>
              <a:rPr lang="en-US" altLang="x-none" sz="2200" dirty="0"/>
              <a:t>Flip-flops further restrict the memory writing interval, to discrete instant of time (e.g. the positive edge of the clock signal).</a:t>
            </a:r>
          </a:p>
          <a:p>
            <a:pPr lvl="1"/>
            <a:r>
              <a:rPr lang="en-US" altLang="x-none" sz="2100" dirty="0"/>
              <a:t>This ensures that memory is updated only once per clock cycle.</a:t>
            </a:r>
          </a:p>
          <a:p>
            <a:r>
              <a:rPr lang="en-US" altLang="x-none" sz="2400" dirty="0"/>
              <a:t>There are several different kinds of flip-flops, but they all serve the same basic purpose of storing bits.</a:t>
            </a:r>
          </a:p>
          <a:p>
            <a:r>
              <a:rPr lang="en-US" altLang="x-none" sz="2200" dirty="0"/>
              <a:t>Next, we’ll talk about how to </a:t>
            </a:r>
            <a:r>
              <a:rPr lang="en-US" altLang="x-none" sz="2200" b="1" dirty="0"/>
              <a:t>analyze</a:t>
            </a:r>
            <a:r>
              <a:rPr lang="en-US" altLang="x-none" sz="2200" dirty="0"/>
              <a:t> and </a:t>
            </a:r>
            <a:r>
              <a:rPr lang="en-US" altLang="x-none" sz="2200" b="1" dirty="0"/>
              <a:t>design</a:t>
            </a:r>
            <a:r>
              <a:rPr lang="en-US" altLang="x-none" sz="2200" dirty="0"/>
              <a:t> sequential circuits that use flip-flops as memory.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60A6C73A-17BD-4AF5-BBD6-E9C728433B30}" type="slidenum">
              <a:rPr lang="en-US" altLang="x-none"/>
              <a:pPr/>
              <a:t>63</a:t>
            </a:fld>
            <a:endParaRPr lang="en-US" altLang="x-none"/>
          </a:p>
        </p:txBody>
      </p:sp>
      <p:sp>
        <p:nvSpPr>
          <p:cNvPr id="56356" name="Rectang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An example sequential circuit</a:t>
            </a:r>
          </a:p>
        </p:txBody>
      </p:sp>
      <p:sp>
        <p:nvSpPr>
          <p:cNvPr id="56357" name="Rectangle 37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4267200" cy="4910138"/>
          </a:xfrm>
        </p:spPr>
        <p:txBody>
          <a:bodyPr/>
          <a:lstStyle/>
          <a:p>
            <a:r>
              <a:rPr lang="en-US" altLang="x-none" sz="2200" dirty="0"/>
              <a:t>Here is a sequential circuit with two JK flip-flops. There is one input, X, and one output, Z.</a:t>
            </a:r>
          </a:p>
          <a:p>
            <a:endParaRPr lang="en-US" altLang="x-none" sz="2200" dirty="0"/>
          </a:p>
          <a:p>
            <a:r>
              <a:rPr lang="en-US" altLang="x-none" sz="2200" dirty="0"/>
              <a:t>The values of the flip-flops (Q1Q0) form the state, or the memory, of the circuit.</a:t>
            </a:r>
          </a:p>
          <a:p>
            <a:endParaRPr lang="en-US" altLang="x-none" sz="2200" dirty="0"/>
          </a:p>
          <a:p>
            <a:r>
              <a:rPr lang="en-US" altLang="x-none" sz="2200" dirty="0"/>
              <a:t>The flip-flop outputs also go back into the primitive gates on the left. This fits the general sequential circuit diagram at the bottom.</a:t>
            </a:r>
          </a:p>
        </p:txBody>
      </p:sp>
      <p:grpSp>
        <p:nvGrpSpPr>
          <p:cNvPr id="56325" name="Group 4"/>
          <p:cNvGrpSpPr>
            <a:grpSpLocks/>
          </p:cNvGrpSpPr>
          <p:nvPr/>
        </p:nvGrpSpPr>
        <p:grpSpPr bwMode="auto">
          <a:xfrm>
            <a:off x="4879975" y="4724400"/>
            <a:ext cx="4240213" cy="1554163"/>
            <a:chOff x="2786" y="2928"/>
            <a:chExt cx="2671" cy="979"/>
          </a:xfrm>
        </p:grpSpPr>
        <p:grpSp>
          <p:nvGrpSpPr>
            <p:cNvPr id="56332" name="Group 5"/>
            <p:cNvGrpSpPr>
              <a:grpSpLocks/>
            </p:cNvGrpSpPr>
            <p:nvPr/>
          </p:nvGrpSpPr>
          <p:grpSpPr bwMode="auto">
            <a:xfrm>
              <a:off x="3446" y="2928"/>
              <a:ext cx="1199" cy="384"/>
              <a:chOff x="1728" y="1824"/>
              <a:chExt cx="1392" cy="384"/>
            </a:xfrm>
          </p:grpSpPr>
          <p:sp>
            <p:nvSpPr>
              <p:cNvPr id="56353" name="Text Box 6"/>
              <p:cNvSpPr txBox="1">
                <a:spLocks noChangeArrowheads="1"/>
              </p:cNvSpPr>
              <p:nvPr/>
            </p:nvSpPr>
            <p:spPr bwMode="auto">
              <a:xfrm>
                <a:off x="1824" y="1824"/>
                <a:ext cx="1200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Combinational</a:t>
                </a:r>
              </a:p>
              <a:p>
                <a:r>
                  <a:rPr lang="en-US" altLang="x-none" sz="1400">
                    <a:latin typeface="Verdana" pitchFamily="34" charset="0"/>
                  </a:rPr>
                  <a:t>circuit</a:t>
                </a:r>
              </a:p>
            </p:txBody>
          </p:sp>
          <p:sp>
            <p:nvSpPr>
              <p:cNvPr id="56354" name="Rectangle 7"/>
              <p:cNvSpPr>
                <a:spLocks noChangeArrowheads="1"/>
              </p:cNvSpPr>
              <p:nvPr/>
            </p:nvSpPr>
            <p:spPr bwMode="auto">
              <a:xfrm>
                <a:off x="1728" y="1824"/>
                <a:ext cx="1392" cy="3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2000">
                  <a:latin typeface="Verdana" pitchFamily="34" charset="0"/>
                </a:endParaRPr>
              </a:p>
            </p:txBody>
          </p:sp>
        </p:grpSp>
        <p:grpSp>
          <p:nvGrpSpPr>
            <p:cNvPr id="56333" name="Group 8"/>
            <p:cNvGrpSpPr>
              <a:grpSpLocks/>
            </p:cNvGrpSpPr>
            <p:nvPr/>
          </p:nvGrpSpPr>
          <p:grpSpPr bwMode="auto">
            <a:xfrm>
              <a:off x="2786" y="2928"/>
              <a:ext cx="660" cy="192"/>
              <a:chOff x="2786" y="2928"/>
              <a:chExt cx="660" cy="192"/>
            </a:xfrm>
          </p:grpSpPr>
          <p:sp>
            <p:nvSpPr>
              <p:cNvPr id="56351" name="Line 9"/>
              <p:cNvSpPr>
                <a:spLocks noChangeShapeType="1"/>
              </p:cNvSpPr>
              <p:nvPr/>
            </p:nvSpPr>
            <p:spPr bwMode="auto">
              <a:xfrm>
                <a:off x="3264" y="3024"/>
                <a:ext cx="18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52" name="Text Box 10"/>
              <p:cNvSpPr txBox="1">
                <a:spLocks noChangeArrowheads="1"/>
              </p:cNvSpPr>
              <p:nvPr/>
            </p:nvSpPr>
            <p:spPr bwMode="auto">
              <a:xfrm>
                <a:off x="2786" y="2928"/>
                <a:ext cx="47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Inputs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</p:grpSp>
        <p:grpSp>
          <p:nvGrpSpPr>
            <p:cNvPr id="56334" name="Group 11"/>
            <p:cNvGrpSpPr>
              <a:grpSpLocks/>
            </p:cNvGrpSpPr>
            <p:nvPr/>
          </p:nvGrpSpPr>
          <p:grpSpPr bwMode="auto">
            <a:xfrm>
              <a:off x="3198" y="3216"/>
              <a:ext cx="1695" cy="691"/>
              <a:chOff x="1440" y="2112"/>
              <a:chExt cx="1968" cy="691"/>
            </a:xfrm>
          </p:grpSpPr>
          <p:grpSp>
            <p:nvGrpSpPr>
              <p:cNvPr id="56338" name="Group 12"/>
              <p:cNvGrpSpPr>
                <a:grpSpLocks/>
              </p:cNvGrpSpPr>
              <p:nvPr/>
            </p:nvGrpSpPr>
            <p:grpSpPr bwMode="auto">
              <a:xfrm>
                <a:off x="1675" y="2319"/>
                <a:ext cx="1498" cy="484"/>
                <a:chOff x="1675" y="2319"/>
                <a:chExt cx="1498" cy="484"/>
              </a:xfrm>
            </p:grpSpPr>
            <p:sp>
              <p:nvSpPr>
                <p:cNvPr id="2" name="Rectangle 14"/>
                <p:cNvSpPr>
                  <a:spLocks noChangeArrowheads="1"/>
                </p:cNvSpPr>
                <p:nvPr/>
              </p:nvSpPr>
              <p:spPr bwMode="auto">
                <a:xfrm>
                  <a:off x="1728" y="2352"/>
                  <a:ext cx="1392" cy="384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2000">
                    <a:latin typeface="Verdana" pitchFamily="-109" charset="0"/>
                    <a:ea typeface="Verdana" pitchFamily="-109" charset="0"/>
                    <a:cs typeface="Verdana" pitchFamily="-109" charset="0"/>
                  </a:endParaRPr>
                </a:p>
              </p:txBody>
            </p:sp>
            <p:sp>
              <p:nvSpPr>
                <p:cNvPr id="5635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826" y="2448"/>
                  <a:ext cx="1199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254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ctr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r>
                    <a:rPr lang="en-US" altLang="x-none" sz="1400">
                      <a:latin typeface="Verdana" pitchFamily="34" charset="0"/>
                    </a:rPr>
                    <a:t>Memory</a:t>
                  </a:r>
                  <a:endParaRPr lang="en-US" altLang="x-none" sz="1200">
                    <a:latin typeface="Verdana" pitchFamily="34" charset="0"/>
                  </a:endParaRPr>
                </a:p>
              </p:txBody>
            </p:sp>
          </p:grpSp>
          <p:grpSp>
            <p:nvGrpSpPr>
              <p:cNvPr id="56339" name="Group 15"/>
              <p:cNvGrpSpPr>
                <a:grpSpLocks/>
              </p:cNvGrpSpPr>
              <p:nvPr/>
            </p:nvGrpSpPr>
            <p:grpSpPr bwMode="auto">
              <a:xfrm>
                <a:off x="3120" y="2112"/>
                <a:ext cx="288" cy="432"/>
                <a:chOff x="3120" y="2112"/>
                <a:chExt cx="288" cy="432"/>
              </a:xfrm>
            </p:grpSpPr>
            <p:sp>
              <p:nvSpPr>
                <p:cNvPr id="56344" name="Line 16"/>
                <p:cNvSpPr>
                  <a:spLocks noChangeShapeType="1"/>
                </p:cNvSpPr>
                <p:nvPr/>
              </p:nvSpPr>
              <p:spPr bwMode="auto">
                <a:xfrm>
                  <a:off x="3120" y="2544"/>
                  <a:ext cx="28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345" name="Line 17"/>
                <p:cNvSpPr>
                  <a:spLocks noChangeShapeType="1"/>
                </p:cNvSpPr>
                <p:nvPr/>
              </p:nvSpPr>
              <p:spPr bwMode="auto">
                <a:xfrm>
                  <a:off x="3408" y="2112"/>
                  <a:ext cx="0" cy="4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346" name="Line 18"/>
                <p:cNvSpPr>
                  <a:spLocks noChangeShapeType="1"/>
                </p:cNvSpPr>
                <p:nvPr/>
              </p:nvSpPr>
              <p:spPr bwMode="auto">
                <a:xfrm>
                  <a:off x="3120" y="2112"/>
                  <a:ext cx="28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340" name="Group 19"/>
              <p:cNvGrpSpPr>
                <a:grpSpLocks/>
              </p:cNvGrpSpPr>
              <p:nvPr/>
            </p:nvGrpSpPr>
            <p:grpSpPr bwMode="auto">
              <a:xfrm>
                <a:off x="1440" y="2112"/>
                <a:ext cx="288" cy="432"/>
                <a:chOff x="1440" y="2112"/>
                <a:chExt cx="288" cy="432"/>
              </a:xfrm>
            </p:grpSpPr>
            <p:sp>
              <p:nvSpPr>
                <p:cNvPr id="56341" name="Line 20"/>
                <p:cNvSpPr>
                  <a:spLocks noChangeShapeType="1"/>
                </p:cNvSpPr>
                <p:nvPr/>
              </p:nvSpPr>
              <p:spPr bwMode="auto">
                <a:xfrm>
                  <a:off x="1440" y="2112"/>
                  <a:ext cx="28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342" name="Line 21"/>
                <p:cNvSpPr>
                  <a:spLocks noChangeShapeType="1"/>
                </p:cNvSpPr>
                <p:nvPr/>
              </p:nvSpPr>
              <p:spPr bwMode="auto">
                <a:xfrm>
                  <a:off x="1440" y="2544"/>
                  <a:ext cx="28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343" name="Line 22"/>
                <p:cNvSpPr>
                  <a:spLocks noChangeShapeType="1"/>
                </p:cNvSpPr>
                <p:nvPr/>
              </p:nvSpPr>
              <p:spPr bwMode="auto">
                <a:xfrm>
                  <a:off x="1440" y="2112"/>
                  <a:ext cx="0" cy="4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6335" name="Group 23"/>
            <p:cNvGrpSpPr>
              <a:grpSpLocks/>
            </p:cNvGrpSpPr>
            <p:nvPr/>
          </p:nvGrpSpPr>
          <p:grpSpPr bwMode="auto">
            <a:xfrm>
              <a:off x="4644" y="2928"/>
              <a:ext cx="813" cy="192"/>
              <a:chOff x="3120" y="1824"/>
              <a:chExt cx="943" cy="192"/>
            </a:xfrm>
          </p:grpSpPr>
          <p:sp>
            <p:nvSpPr>
              <p:cNvPr id="56336" name="Text Box 24"/>
              <p:cNvSpPr txBox="1">
                <a:spLocks noChangeArrowheads="1"/>
              </p:cNvSpPr>
              <p:nvPr/>
            </p:nvSpPr>
            <p:spPr bwMode="auto">
              <a:xfrm>
                <a:off x="3411" y="1824"/>
                <a:ext cx="65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400">
                    <a:latin typeface="Verdana" pitchFamily="34" charset="0"/>
                  </a:rPr>
                  <a:t>Outputs</a:t>
                </a:r>
                <a:endParaRPr lang="en-US" altLang="x-none" sz="1200">
                  <a:latin typeface="Verdana" pitchFamily="34" charset="0"/>
                </a:endParaRPr>
              </a:p>
            </p:txBody>
          </p:sp>
          <p:sp>
            <p:nvSpPr>
              <p:cNvPr id="56337" name="Line 25"/>
              <p:cNvSpPr>
                <a:spLocks noChangeShapeType="1"/>
              </p:cNvSpPr>
              <p:nvPr/>
            </p:nvSpPr>
            <p:spPr bwMode="auto">
              <a:xfrm>
                <a:off x="3120" y="1920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4781550" y="1295400"/>
          <a:ext cx="436245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2" name="Bitmap Image" r:id="rId3" imgW="4361905" imgH="2933333" progId="PBrush">
                  <p:embed/>
                </p:oleObj>
              </mc:Choice>
              <mc:Fallback>
                <p:oleObj name="Bitmap Image" r:id="rId3" imgW="4361905" imgH="2933333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1550" y="1295400"/>
                        <a:ext cx="4362450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899" name="Text Box 27"/>
          <p:cNvSpPr txBox="1">
            <a:spLocks noChangeArrowheads="1"/>
          </p:cNvSpPr>
          <p:nvPr/>
        </p:nvSpPr>
        <p:spPr bwMode="auto">
          <a:xfrm>
            <a:off x="5010150" y="4419600"/>
            <a:ext cx="533400" cy="33813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600">
                <a:solidFill>
                  <a:srgbClr val="3333FF"/>
                </a:solidFill>
                <a:latin typeface="Verdana" pitchFamily="34" charset="0"/>
              </a:rPr>
              <a:t>X</a:t>
            </a:r>
          </a:p>
        </p:txBody>
      </p:sp>
      <p:sp>
        <p:nvSpPr>
          <p:cNvPr id="335900" name="Text Box 28"/>
          <p:cNvSpPr txBox="1">
            <a:spLocks noChangeArrowheads="1"/>
          </p:cNvSpPr>
          <p:nvPr/>
        </p:nvSpPr>
        <p:spPr bwMode="auto">
          <a:xfrm>
            <a:off x="8362950" y="4419600"/>
            <a:ext cx="533400" cy="338138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600">
                <a:solidFill>
                  <a:srgbClr val="3333FF"/>
                </a:solidFill>
                <a:latin typeface="Verdana" pitchFamily="34" charset="0"/>
              </a:rPr>
              <a:t>Z</a:t>
            </a:r>
          </a:p>
        </p:txBody>
      </p:sp>
      <p:sp>
        <p:nvSpPr>
          <p:cNvPr id="335901" name="Text Box 29"/>
          <p:cNvSpPr txBox="1">
            <a:spLocks noChangeArrowheads="1"/>
          </p:cNvSpPr>
          <p:nvPr/>
        </p:nvSpPr>
        <p:spPr bwMode="auto">
          <a:xfrm>
            <a:off x="7086600" y="5610225"/>
            <a:ext cx="457200" cy="4857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x-none" sz="1200">
                <a:solidFill>
                  <a:srgbClr val="3333FF"/>
                </a:solidFill>
                <a:latin typeface="Verdana" pitchFamily="34" charset="0"/>
              </a:rPr>
              <a:t>Q0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x-none" sz="1200">
                <a:solidFill>
                  <a:srgbClr val="3333FF"/>
                </a:solidFill>
                <a:latin typeface="Verdana" pitchFamily="34" charset="0"/>
              </a:rPr>
              <a:t>Q1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5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35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99" grpId="0" animBg="1" autoUpdateAnimBg="0"/>
      <p:bldP spid="335900" grpId="0" animBg="1" autoUpdateAnimBg="0"/>
      <p:bldP spid="335901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1AFD355F-8CF9-4BAF-AC61-B6F8323002D3}" type="slidenum">
              <a:rPr lang="en-US" altLang="x-none"/>
              <a:pPr/>
              <a:t>64</a:t>
            </a:fld>
            <a:endParaRPr lang="en-US" altLang="x-none"/>
          </a:p>
        </p:txBody>
      </p:sp>
      <p:sp>
        <p:nvSpPr>
          <p:cNvPr id="133127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Analyzing a sequential circuit</a:t>
            </a:r>
          </a:p>
        </p:txBody>
      </p:sp>
      <p:sp>
        <p:nvSpPr>
          <p:cNvPr id="133128" name="Rectangle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For a combinational circuit </a:t>
            </a:r>
            <a:r>
              <a:rPr lang="en-US" altLang="x-none" dirty="0">
                <a:sym typeface="Wingdings"/>
              </a:rPr>
              <a:t></a:t>
            </a:r>
            <a:r>
              <a:rPr lang="en-US" altLang="x-none" dirty="0"/>
              <a:t> we have a </a:t>
            </a:r>
            <a:r>
              <a:rPr lang="en-US" altLang="x-none" b="1" dirty="0"/>
              <a:t>truth table</a:t>
            </a:r>
          </a:p>
          <a:p>
            <a:r>
              <a:rPr lang="en-US" altLang="x-none" dirty="0"/>
              <a:t>For a sequential circuit </a:t>
            </a:r>
            <a:r>
              <a:rPr lang="en-US" altLang="x-none" dirty="0">
                <a:sym typeface="Wingdings"/>
              </a:rPr>
              <a:t> we have a</a:t>
            </a:r>
            <a:r>
              <a:rPr lang="en-US" altLang="x-none" dirty="0"/>
              <a:t> </a:t>
            </a:r>
            <a:r>
              <a:rPr lang="en-US" altLang="x-none" b="1" dirty="0"/>
              <a:t>state table </a:t>
            </a:r>
          </a:p>
          <a:p>
            <a:pPr lvl="1"/>
            <a:r>
              <a:rPr lang="en-US" altLang="x-none" dirty="0"/>
              <a:t>It shows inputs and current states on the left, and outputs and next states on the right.</a:t>
            </a:r>
          </a:p>
          <a:p>
            <a:r>
              <a:rPr lang="en-US" altLang="x-none" sz="3100" dirty="0"/>
              <a:t>For a sequential circuit, the </a:t>
            </a:r>
            <a:r>
              <a:rPr lang="en-US" altLang="x-none" sz="3100" b="1" u="sng" dirty="0"/>
              <a:t>outputs</a:t>
            </a:r>
            <a:r>
              <a:rPr lang="en-US" altLang="x-none" sz="3100" dirty="0"/>
              <a:t> depend on the</a:t>
            </a:r>
            <a:r>
              <a:rPr lang="en-US" altLang="x-none" sz="3100" b="1" dirty="0"/>
              <a:t> </a:t>
            </a:r>
            <a:r>
              <a:rPr lang="en-US" altLang="x-none" sz="3100" b="1" u="sng" dirty="0"/>
              <a:t>inputs</a:t>
            </a:r>
            <a:r>
              <a:rPr lang="en-US" altLang="x-none" sz="3100" dirty="0"/>
              <a:t> and the</a:t>
            </a:r>
            <a:r>
              <a:rPr lang="en-US" altLang="x-none" sz="3100" b="1" dirty="0"/>
              <a:t> </a:t>
            </a:r>
            <a:r>
              <a:rPr lang="en-US" altLang="x-none" sz="3100" b="1" u="sng" dirty="0"/>
              <a:t>current state of the flip-flops</a:t>
            </a:r>
            <a:r>
              <a:rPr lang="en-US" altLang="x-none" sz="3100" dirty="0"/>
              <a:t>.</a:t>
            </a:r>
          </a:p>
          <a:p>
            <a:r>
              <a:rPr lang="en-US" altLang="x-none" sz="3100" dirty="0"/>
              <a:t>In addition to outputs, we also need to find the </a:t>
            </a:r>
            <a:r>
              <a:rPr lang="en-US" altLang="x-none" sz="3100" b="1" u="sng" dirty="0"/>
              <a:t>next state of the flip-flops</a:t>
            </a:r>
            <a:r>
              <a:rPr lang="en-US" altLang="x-none" sz="3100" dirty="0"/>
              <a:t> on the next clock cycle.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35E1C4A2-E3AE-43AF-9185-45FA1635ED92}" type="slidenum">
              <a:rPr lang="en-US" altLang="x-none"/>
              <a:pPr/>
              <a:t>65</a:t>
            </a:fld>
            <a:endParaRPr lang="en-US" altLang="x-none"/>
          </a:p>
        </p:txBody>
      </p:sp>
      <p:sp>
        <p:nvSpPr>
          <p:cNvPr id="58378" name="Rectang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Analyzing our example circuit</a:t>
            </a:r>
          </a:p>
        </p:txBody>
      </p:sp>
      <p:sp>
        <p:nvSpPr>
          <p:cNvPr id="58379" name="Rectangle 11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4114800" cy="4910138"/>
          </a:xfrm>
        </p:spPr>
        <p:txBody>
          <a:bodyPr/>
          <a:lstStyle/>
          <a:p>
            <a:r>
              <a:rPr lang="en-US" altLang="x-none" dirty="0"/>
              <a:t>A basic state table for our example circuit is shown below.</a:t>
            </a:r>
          </a:p>
          <a:p>
            <a:r>
              <a:rPr lang="en-US" altLang="x-none" dirty="0"/>
              <a:t>Remember that there is one input X, one output Z, and two flip-flops Q1Q0.</a:t>
            </a:r>
          </a:p>
          <a:p>
            <a:r>
              <a:rPr lang="en-US" altLang="x-none" b="1" dirty="0"/>
              <a:t>The present state Q1Q0 and the input will determine the next state and the output.</a:t>
            </a:r>
          </a:p>
        </p:txBody>
      </p:sp>
      <p:graphicFrame>
        <p:nvGraphicFramePr>
          <p:cNvPr id="58370" name="Object 2"/>
          <p:cNvGraphicFramePr>
            <a:graphicFrameLocks noChangeAspect="1"/>
          </p:cNvGraphicFramePr>
          <p:nvPr/>
        </p:nvGraphicFramePr>
        <p:xfrm>
          <a:off x="4572000" y="4038600"/>
          <a:ext cx="4495800" cy="236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83" name="Document" r:id="rId3" imgW="5950440" imgH="3133800" progId="Word.Document.8">
                  <p:embed/>
                </p:oleObj>
              </mc:Choice>
              <mc:Fallback>
                <p:oleObj name="Document" r:id="rId3" imgW="5950440" imgH="3133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038600"/>
                        <a:ext cx="4495800" cy="236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5376863" y="1447800"/>
          <a:ext cx="3538537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84" name="Bitmap Image" r:id="rId5" imgW="3095238" imgH="2133898" progId="PBrush">
                  <p:embed/>
                </p:oleObj>
              </mc:Choice>
              <mc:Fallback>
                <p:oleObj name="Bitmap Image" r:id="rId5" imgW="3095238" imgH="2133898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3" y="1447800"/>
                        <a:ext cx="3538537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0895D1D1-E7B0-472F-8F2B-2288898B71DF}" type="slidenum">
              <a:rPr lang="en-US" altLang="x-none"/>
              <a:pPr/>
              <a:t>66</a:t>
            </a:fld>
            <a:endParaRPr lang="en-US" altLang="x-none"/>
          </a:p>
        </p:txBody>
      </p:sp>
      <p:sp>
        <p:nvSpPr>
          <p:cNvPr id="59402" name="Rectang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The outputs are easy</a:t>
            </a:r>
          </a:p>
        </p:txBody>
      </p:sp>
      <p:sp>
        <p:nvSpPr>
          <p:cNvPr id="59403" name="Rectangle 11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3276600" cy="4910138"/>
          </a:xfrm>
        </p:spPr>
        <p:txBody>
          <a:bodyPr/>
          <a:lstStyle/>
          <a:p>
            <a:r>
              <a:rPr lang="en-US" altLang="x-none" dirty="0"/>
              <a:t>The output depends on the current state (Q</a:t>
            </a:r>
            <a:r>
              <a:rPr lang="en-US" altLang="x-none" baseline="-25000" dirty="0"/>
              <a:t>0</a:t>
            </a:r>
            <a:r>
              <a:rPr lang="en-US" altLang="x-none" dirty="0"/>
              <a:t> and Q</a:t>
            </a:r>
            <a:r>
              <a:rPr lang="en-US" altLang="x-none" baseline="-25000" dirty="0"/>
              <a:t>1</a:t>
            </a:r>
            <a:r>
              <a:rPr lang="en-US" altLang="x-none" dirty="0"/>
              <a:t>) as well as the inputs.</a:t>
            </a:r>
          </a:p>
          <a:p>
            <a:r>
              <a:rPr lang="en-US" altLang="x-none" dirty="0"/>
              <a:t>From the diagram, you can see that</a:t>
            </a:r>
          </a:p>
          <a:p>
            <a:pPr>
              <a:buFont typeface="Wingdings 3" pitchFamily="18" charset="2"/>
              <a:buNone/>
            </a:pPr>
            <a:r>
              <a:rPr lang="en-US" altLang="x-none" dirty="0"/>
              <a:t>	Z = Q</a:t>
            </a:r>
            <a:r>
              <a:rPr lang="en-US" altLang="x-none" baseline="-25000" dirty="0"/>
              <a:t>1</a:t>
            </a:r>
            <a:r>
              <a:rPr lang="en-US" altLang="x-none" dirty="0"/>
              <a:t>Q</a:t>
            </a:r>
            <a:r>
              <a:rPr lang="en-US" altLang="x-none" baseline="-25000" dirty="0"/>
              <a:t>0</a:t>
            </a:r>
            <a:r>
              <a:rPr lang="en-US" altLang="x-none" dirty="0"/>
              <a:t>X</a:t>
            </a:r>
          </a:p>
          <a:p>
            <a:pPr>
              <a:buFont typeface="Wingdings 3" pitchFamily="18" charset="2"/>
              <a:buNone/>
            </a:pPr>
            <a:r>
              <a:rPr lang="en-US" altLang="x-none" dirty="0"/>
              <a:t>	</a:t>
            </a:r>
            <a:r>
              <a:rPr lang="en-US" altLang="x-none" sz="1800" dirty="0"/>
              <a:t>(Output at the current time)</a:t>
            </a:r>
          </a:p>
        </p:txBody>
      </p:sp>
      <p:graphicFrame>
        <p:nvGraphicFramePr>
          <p:cNvPr id="59394" name="Object 2"/>
          <p:cNvGraphicFramePr>
            <a:graphicFrameLocks noChangeAspect="1"/>
          </p:cNvGraphicFramePr>
          <p:nvPr/>
        </p:nvGraphicFramePr>
        <p:xfrm>
          <a:off x="3733800" y="3733800"/>
          <a:ext cx="5257800" cy="276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7" name="Document" r:id="rId3" imgW="5950440" imgH="3133800" progId="Word.Document.8">
                  <p:embed/>
                </p:oleObj>
              </mc:Choice>
              <mc:Fallback>
                <p:oleObj name="Document" r:id="rId3" imgW="5950440" imgH="3133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733800"/>
                        <a:ext cx="5257800" cy="2767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Object 3"/>
          <p:cNvGraphicFramePr>
            <a:graphicFrameLocks noChangeAspect="1"/>
          </p:cNvGraphicFramePr>
          <p:nvPr/>
        </p:nvGraphicFramePr>
        <p:xfrm>
          <a:off x="5343525" y="1219200"/>
          <a:ext cx="3648075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8" name="Bitmap Image" r:id="rId5" imgW="3095238" imgH="2133898" progId="PBrush">
                  <p:embed/>
                </p:oleObj>
              </mc:Choice>
              <mc:Fallback>
                <p:oleObj name="Bitmap Image" r:id="rId5" imgW="3095238" imgH="2133898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525" y="1219200"/>
                        <a:ext cx="3648075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F84FDB3-0E76-4082-9194-452A972C31F5}" type="slidenum">
              <a:rPr lang="en-US" altLang="x-none"/>
              <a:pPr/>
              <a:t>67</a:t>
            </a:fld>
            <a:endParaRPr lang="en-US" altLang="x-none"/>
          </a:p>
        </p:txBody>
      </p:sp>
      <p:sp>
        <p:nvSpPr>
          <p:cNvPr id="136199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Flip-flop Input Equations</a:t>
            </a:r>
          </a:p>
        </p:txBody>
      </p:sp>
      <p:sp>
        <p:nvSpPr>
          <p:cNvPr id="136200" name="Rectangle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000" dirty="0"/>
              <a:t>Finding the next states is harder. </a:t>
            </a:r>
          </a:p>
          <a:p>
            <a:pPr lvl="1"/>
            <a:r>
              <a:rPr lang="en-US" altLang="x-none" sz="1900" dirty="0"/>
              <a:t>To do this, we have to figure out how the flip-flops are changing.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Step 1: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	Find Boolean expressions for the flip-flop inputs.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	i.e., How do the inputs (say, J &amp; K) to the flip-flops 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	depend on the current state and input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Step 2: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	Use these expressions to find the actual flip-flop input values 	for each possible combination of present states and inputs.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	i.e., Fill in the state table (with new intermediate columns)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Step 3:</a:t>
            </a:r>
          </a:p>
          <a:p>
            <a:pPr>
              <a:buFont typeface="Wingdings 3" pitchFamily="18" charset="2"/>
              <a:buNone/>
            </a:pPr>
            <a:r>
              <a:rPr lang="en-US" altLang="x-none" sz="2000" dirty="0"/>
              <a:t>		Use flip-flop characteristic tables or equations to find the next 	states, based on the flip-flop input values and the present states.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A2BC27DA-1FED-4200-96A6-D8BAFA7F9636}" type="slidenum">
              <a:rPr lang="en-US" altLang="x-none"/>
              <a:pPr/>
              <a:t>68</a:t>
            </a:fld>
            <a:endParaRPr lang="en-US" altLang="x-none"/>
          </a:p>
        </p:txBody>
      </p:sp>
      <p:sp>
        <p:nvSpPr>
          <p:cNvPr id="61452" name="Rectang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Step 1: Flip-flop input equations</a:t>
            </a:r>
          </a:p>
        </p:txBody>
      </p:sp>
      <p:sp>
        <p:nvSpPr>
          <p:cNvPr id="61453" name="Rectangle 13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4572000" cy="4910138"/>
          </a:xfrm>
        </p:spPr>
        <p:txBody>
          <a:bodyPr/>
          <a:lstStyle/>
          <a:p>
            <a:r>
              <a:rPr lang="en-US" altLang="x-none" dirty="0"/>
              <a:t>For our example, the flip-flop input equations are:</a:t>
            </a:r>
          </a:p>
          <a:p>
            <a:pPr>
              <a:buFont typeface="Wingdings 3" pitchFamily="18" charset="2"/>
              <a:buNone/>
            </a:pPr>
            <a:r>
              <a:rPr lang="en-US" altLang="x-none" dirty="0">
                <a:sym typeface="Symbol" pitchFamily="18" charset="2"/>
              </a:rPr>
              <a:t>		J1 = X’ Q0</a:t>
            </a:r>
          </a:p>
          <a:p>
            <a:pPr>
              <a:buFont typeface="Wingdings 3" pitchFamily="18" charset="2"/>
              <a:buNone/>
            </a:pPr>
            <a:r>
              <a:rPr lang="en-US" altLang="x-none" dirty="0"/>
              <a:t>		K1 = X + Q0</a:t>
            </a:r>
          </a:p>
          <a:p>
            <a:pPr>
              <a:buFont typeface="Wingdings 3" pitchFamily="18" charset="2"/>
              <a:buNone/>
            </a:pPr>
            <a:r>
              <a:rPr lang="en-US" altLang="x-none" dirty="0">
                <a:sym typeface="Symbol" pitchFamily="18" charset="2"/>
              </a:rPr>
              <a:t>		J0 = X + Q1</a:t>
            </a:r>
          </a:p>
          <a:p>
            <a:pPr>
              <a:buFont typeface="Wingdings 3" pitchFamily="18" charset="2"/>
              <a:buNone/>
            </a:pPr>
            <a:r>
              <a:rPr lang="en-US" altLang="x-none" dirty="0"/>
              <a:t>		K0 = X’</a:t>
            </a:r>
            <a:endParaRPr lang="en-US" altLang="x-none" dirty="0">
              <a:sym typeface="Symbol" pitchFamily="18" charset="2"/>
            </a:endParaRPr>
          </a:p>
          <a:p>
            <a:endParaRPr lang="en-US" altLang="x-none" dirty="0">
              <a:sym typeface="Symbol" pitchFamily="18" charset="2"/>
            </a:endParaRPr>
          </a:p>
          <a:p>
            <a:r>
              <a:rPr lang="en-US" altLang="x-none" dirty="0">
                <a:sym typeface="Symbol" pitchFamily="18" charset="2"/>
              </a:rPr>
              <a:t>JK flip-flops each have two inputs, J and K. (D and T flip-flops have one input each.)</a:t>
            </a: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5119688" y="2057400"/>
          <a:ext cx="3795712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8" name="Bitmap Image" r:id="rId3" imgW="4361905" imgH="2933333" progId="PBrush">
                  <p:embed/>
                </p:oleObj>
              </mc:Choice>
              <mc:Fallback>
                <p:oleObj name="Bitmap Image" r:id="rId3" imgW="4361905" imgH="2933333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8" y="2057400"/>
                        <a:ext cx="3795712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accent2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920C67D6-F008-4ABF-ACB9-147541C1EA61}" type="slidenum">
              <a:rPr lang="en-US" altLang="x-none"/>
              <a:pPr/>
              <a:t>69</a:t>
            </a:fld>
            <a:endParaRPr lang="en-US" altLang="x-none"/>
          </a:p>
        </p:txBody>
      </p:sp>
      <p:sp>
        <p:nvSpPr>
          <p:cNvPr id="62473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Step 2: Flip-flop input values</a:t>
            </a:r>
          </a:p>
        </p:txBody>
      </p:sp>
      <p:sp>
        <p:nvSpPr>
          <p:cNvPr id="62474" name="Rectangl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200" dirty="0"/>
              <a:t>With these equations, we can make a table showing J1, K1, J0 and K0 for the different combinations of present state Q1Q0 and input X.</a:t>
            </a:r>
          </a:p>
          <a:p>
            <a:pPr>
              <a:buFont typeface="Wingdings 3" pitchFamily="18" charset="2"/>
              <a:buNone/>
            </a:pPr>
            <a:r>
              <a:rPr lang="en-US" altLang="x-none" sz="2200" dirty="0">
                <a:sym typeface="Symbol" pitchFamily="18" charset="2"/>
              </a:rPr>
              <a:t>			J1 = X’ Q0		J0 = X + Q1</a:t>
            </a:r>
          </a:p>
          <a:p>
            <a:pPr>
              <a:buFont typeface="Wingdings 3" pitchFamily="18" charset="2"/>
              <a:buNone/>
            </a:pPr>
            <a:r>
              <a:rPr lang="en-US" altLang="x-none" sz="2200" dirty="0"/>
              <a:t>			K1 = X + Q0		K0 = X’</a:t>
            </a:r>
          </a:p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>
              <a:sym typeface="Symbol" pitchFamily="18" charset="2"/>
            </a:endParaRPr>
          </a:p>
        </p:txBody>
      </p:sp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1833563" y="3276600"/>
          <a:ext cx="6015037" cy="348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9" name="Document" r:id="rId3" imgW="6027480" imgH="3486240" progId="Word.Document.8">
                  <p:embed/>
                </p:oleObj>
              </mc:Choice>
              <mc:Fallback>
                <p:oleObj name="Document" r:id="rId3" imgW="6027480" imgH="348624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563" y="3276600"/>
                        <a:ext cx="6015037" cy="3482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27328E9B-573E-4B26-B294-3D4AD7B0A9C6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17425" name="Rectang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Combinational Circuits</a:t>
            </a:r>
          </a:p>
        </p:txBody>
      </p:sp>
      <p:sp>
        <p:nvSpPr>
          <p:cNvPr id="17426" name="Rectangle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So far we’ve worked with combinational circuits, where </a:t>
            </a:r>
            <a:r>
              <a:rPr lang="en-US" altLang="x-none" b="1" dirty="0"/>
              <a:t>applying the same inputs always produces the same outputs</a:t>
            </a:r>
            <a:r>
              <a:rPr lang="en-US" altLang="x-none" dirty="0"/>
              <a:t>.</a:t>
            </a:r>
          </a:p>
          <a:p>
            <a:r>
              <a:rPr lang="en-US" altLang="x-none" dirty="0"/>
              <a:t>This corresponds to a mathematical function where every input has a single, unique output.</a:t>
            </a:r>
          </a:p>
          <a:p>
            <a:r>
              <a:rPr lang="en-US" altLang="x-none" dirty="0"/>
              <a:t>Similar to a function (in a programming language) whose computation depends only on the input arguments. (no global variables, no persistent internal states)</a:t>
            </a:r>
          </a:p>
        </p:txBody>
      </p:sp>
      <p:grpSp>
        <p:nvGrpSpPr>
          <p:cNvPr id="17411" name="Group 86"/>
          <p:cNvGrpSpPr>
            <a:grpSpLocks/>
          </p:cNvGrpSpPr>
          <p:nvPr/>
        </p:nvGrpSpPr>
        <p:grpSpPr bwMode="auto">
          <a:xfrm>
            <a:off x="2192338" y="1524000"/>
            <a:ext cx="4719637" cy="609600"/>
            <a:chOff x="2437" y="2880"/>
            <a:chExt cx="2973" cy="384"/>
          </a:xfrm>
        </p:grpSpPr>
        <p:grpSp>
          <p:nvGrpSpPr>
            <p:cNvPr id="17415" name="Group 65"/>
            <p:cNvGrpSpPr>
              <a:grpSpLocks/>
            </p:cNvGrpSpPr>
            <p:nvPr/>
          </p:nvGrpSpPr>
          <p:grpSpPr bwMode="auto">
            <a:xfrm>
              <a:off x="3168" y="2880"/>
              <a:ext cx="1392" cy="384"/>
              <a:chOff x="1728" y="1824"/>
              <a:chExt cx="1392" cy="384"/>
            </a:xfrm>
          </p:grpSpPr>
          <p:sp>
            <p:nvSpPr>
              <p:cNvPr id="17422" name="Text Box 66"/>
              <p:cNvSpPr txBox="1">
                <a:spLocks noChangeArrowheads="1"/>
              </p:cNvSpPr>
              <p:nvPr/>
            </p:nvSpPr>
            <p:spPr bwMode="auto">
              <a:xfrm>
                <a:off x="1824" y="1824"/>
                <a:ext cx="1200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/>
                  <a:t>Combinational</a:t>
                </a:r>
              </a:p>
              <a:p>
                <a:r>
                  <a:rPr lang="en-US" altLang="x-none" sz="1600"/>
                  <a:t>circuit</a:t>
                </a:r>
              </a:p>
            </p:txBody>
          </p:sp>
          <p:sp>
            <p:nvSpPr>
              <p:cNvPr id="17423" name="Rectangle 67"/>
              <p:cNvSpPr>
                <a:spLocks noChangeArrowheads="1"/>
              </p:cNvSpPr>
              <p:nvPr/>
            </p:nvSpPr>
            <p:spPr bwMode="auto">
              <a:xfrm>
                <a:off x="1728" y="1824"/>
                <a:ext cx="1392" cy="38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/>
              </a:p>
            </p:txBody>
          </p:sp>
        </p:grpSp>
        <p:grpSp>
          <p:nvGrpSpPr>
            <p:cNvPr id="17416" name="Group 68"/>
            <p:cNvGrpSpPr>
              <a:grpSpLocks/>
            </p:cNvGrpSpPr>
            <p:nvPr/>
          </p:nvGrpSpPr>
          <p:grpSpPr bwMode="auto">
            <a:xfrm>
              <a:off x="2437" y="2976"/>
              <a:ext cx="731" cy="212"/>
              <a:chOff x="997" y="1824"/>
              <a:chExt cx="731" cy="212"/>
            </a:xfrm>
          </p:grpSpPr>
          <p:sp>
            <p:nvSpPr>
              <p:cNvPr id="17420" name="Line 69"/>
              <p:cNvSpPr>
                <a:spLocks noChangeShapeType="1"/>
              </p:cNvSpPr>
              <p:nvPr/>
            </p:nvSpPr>
            <p:spPr bwMode="auto">
              <a:xfrm>
                <a:off x="1440" y="1920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1" name="Text Box 70"/>
              <p:cNvSpPr txBox="1">
                <a:spLocks noChangeArrowheads="1"/>
              </p:cNvSpPr>
              <p:nvPr/>
            </p:nvSpPr>
            <p:spPr bwMode="auto">
              <a:xfrm>
                <a:off x="997" y="1824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/>
                  <a:t>Inputs</a:t>
                </a:r>
                <a:endParaRPr lang="en-US" altLang="x-none" sz="1400"/>
              </a:p>
            </p:txBody>
          </p:sp>
        </p:grpSp>
        <p:grpSp>
          <p:nvGrpSpPr>
            <p:cNvPr id="17417" name="Group 83"/>
            <p:cNvGrpSpPr>
              <a:grpSpLocks/>
            </p:cNvGrpSpPr>
            <p:nvPr/>
          </p:nvGrpSpPr>
          <p:grpSpPr bwMode="auto">
            <a:xfrm>
              <a:off x="4560" y="2976"/>
              <a:ext cx="850" cy="212"/>
              <a:chOff x="3120" y="1824"/>
              <a:chExt cx="850" cy="212"/>
            </a:xfrm>
          </p:grpSpPr>
          <p:sp>
            <p:nvSpPr>
              <p:cNvPr id="17418" name="Text Box 84"/>
              <p:cNvSpPr txBox="1">
                <a:spLocks noChangeArrowheads="1"/>
              </p:cNvSpPr>
              <p:nvPr/>
            </p:nvSpPr>
            <p:spPr bwMode="auto">
              <a:xfrm>
                <a:off x="3448" y="1824"/>
                <a:ext cx="52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/>
                  <a:t>Outputs</a:t>
                </a:r>
                <a:endParaRPr lang="en-US" altLang="x-none" sz="1400"/>
              </a:p>
            </p:txBody>
          </p:sp>
          <p:sp>
            <p:nvSpPr>
              <p:cNvPr id="17419" name="Line 85"/>
              <p:cNvSpPr>
                <a:spLocks noChangeShapeType="1"/>
              </p:cNvSpPr>
              <p:nvPr/>
            </p:nvSpPr>
            <p:spPr bwMode="auto">
              <a:xfrm>
                <a:off x="3120" y="1920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8613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 dirty="0"/>
              <a:t>Page </a:t>
            </a:r>
            <a:fld id="{990D5100-B87F-4F69-82F7-15A9AAC4D38C}" type="slidenum">
              <a:rPr lang="en-US" altLang="x-none"/>
              <a:pPr/>
              <a:t>70</a:t>
            </a:fld>
            <a:endParaRPr lang="en-US" altLang="x-none" dirty="0"/>
          </a:p>
        </p:txBody>
      </p:sp>
      <p:sp>
        <p:nvSpPr>
          <p:cNvPr id="63497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Step 3: Find the next states</a:t>
            </a:r>
          </a:p>
        </p:txBody>
      </p:sp>
      <p:sp>
        <p:nvSpPr>
          <p:cNvPr id="63498" name="Rectangl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200" dirty="0"/>
              <a:t>Finally, use the JK flip-flop </a:t>
            </a:r>
            <a:r>
              <a:rPr lang="en-US" altLang="x-none" sz="2200" b="1" dirty="0"/>
              <a:t>characteristic tables or equations </a:t>
            </a:r>
            <a:r>
              <a:rPr lang="en-US" altLang="x-none" sz="2200" dirty="0"/>
              <a:t>to find the next state of each flip-flop, based on its present state and inputs.</a:t>
            </a:r>
          </a:p>
          <a:p>
            <a:r>
              <a:rPr lang="en-US" altLang="x-none" sz="2200" dirty="0"/>
              <a:t>The general JK flip-flop characteristic equation is:</a:t>
            </a:r>
          </a:p>
          <a:p>
            <a:pPr>
              <a:buFont typeface="Wingdings 3" pitchFamily="18" charset="2"/>
              <a:buNone/>
            </a:pPr>
            <a:r>
              <a:rPr lang="en-US" altLang="x-none" sz="2200" dirty="0"/>
              <a:t>			Q(t+1) = K’Q(t) + JQ’(t)</a:t>
            </a:r>
          </a:p>
          <a:p>
            <a:r>
              <a:rPr lang="en-US" altLang="x-none" sz="2200" dirty="0">
                <a:sym typeface="Symbol" pitchFamily="18" charset="2"/>
              </a:rPr>
              <a:t>In our example circuit, we have two JK flip-flops, so we have to apply this equation to each of them:</a:t>
            </a:r>
          </a:p>
          <a:p>
            <a:pPr>
              <a:buFont typeface="Wingdings 3" pitchFamily="18" charset="2"/>
              <a:buNone/>
            </a:pPr>
            <a:r>
              <a:rPr lang="en-US" altLang="x-none" sz="2200" dirty="0">
                <a:sym typeface="Symbol" pitchFamily="18" charset="2"/>
              </a:rPr>
              <a:t>			</a:t>
            </a:r>
            <a:r>
              <a:rPr lang="en-US" altLang="x-none" sz="2200" dirty="0"/>
              <a:t>Q1(t+1) = K1’Q1(t) + J1Q1’(t)</a:t>
            </a:r>
          </a:p>
          <a:p>
            <a:pPr>
              <a:buFont typeface="Wingdings 3" pitchFamily="18" charset="2"/>
              <a:buNone/>
            </a:pPr>
            <a:r>
              <a:rPr lang="en-US" altLang="x-none" sz="2200" dirty="0"/>
              <a:t>			Q0(t+1) = K0’Q0(t) + J0Q0’(t)</a:t>
            </a:r>
          </a:p>
          <a:p>
            <a:r>
              <a:rPr lang="en-US" altLang="x-none" sz="2200" dirty="0">
                <a:sym typeface="Symbol" pitchFamily="18" charset="2"/>
              </a:rPr>
              <a:t>We can also determine the next state for</a:t>
            </a:r>
          </a:p>
          <a:p>
            <a:pPr>
              <a:buFont typeface="Wingdings 3" pitchFamily="18" charset="2"/>
              <a:buNone/>
            </a:pPr>
            <a:r>
              <a:rPr lang="en-US" altLang="x-none" sz="2200" dirty="0">
                <a:sym typeface="Symbol" pitchFamily="18" charset="2"/>
              </a:rPr>
              <a:t>	 each input/current state combination</a:t>
            </a:r>
          </a:p>
          <a:p>
            <a:pPr>
              <a:buFont typeface="Wingdings 3" pitchFamily="18" charset="2"/>
              <a:buNone/>
            </a:pPr>
            <a:r>
              <a:rPr lang="en-US" altLang="x-none" sz="2200" dirty="0">
                <a:sym typeface="Symbol" pitchFamily="18" charset="2"/>
              </a:rPr>
              <a:t>	 directly from the characteristic table.</a:t>
            </a:r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5853113" y="4806950"/>
          <a:ext cx="3367087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3" name="Document" r:id="rId3" imgW="3366720" imgH="1669680" progId="Word.Document.8">
                  <p:embed/>
                </p:oleObj>
              </mc:Choice>
              <mc:Fallback>
                <p:oleObj name="Document" r:id="rId3" imgW="3366720" imgH="166968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113" y="4806950"/>
                        <a:ext cx="3367087" cy="167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0CAE5A58-538A-4DC4-A90D-347045F18A55}" type="slidenum">
              <a:rPr lang="en-US" altLang="x-none"/>
              <a:pPr/>
              <a:t>71</a:t>
            </a:fld>
            <a:endParaRPr lang="en-US" altLang="x-none"/>
          </a:p>
        </p:txBody>
      </p:sp>
      <p:sp>
        <p:nvSpPr>
          <p:cNvPr id="64526" name="Rectang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Step 3 Concluded</a:t>
            </a:r>
          </a:p>
        </p:txBody>
      </p:sp>
      <p:sp>
        <p:nvSpPr>
          <p:cNvPr id="64527" name="Rectangle 15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5257800" cy="4910138"/>
          </a:xfrm>
        </p:spPr>
        <p:txBody>
          <a:bodyPr/>
          <a:lstStyle/>
          <a:p>
            <a:r>
              <a:rPr lang="en-US" altLang="x-none" sz="2200"/>
              <a:t>Finally, here are the next states for Q1 and Q0, using these equations or the characteristic table:</a:t>
            </a:r>
          </a:p>
          <a:p>
            <a:pPr>
              <a:buFont typeface="Wingdings 3" pitchFamily="18" charset="2"/>
              <a:buNone/>
            </a:pPr>
            <a:r>
              <a:rPr lang="en-US" altLang="x-none" sz="2200"/>
              <a:t>	 Q1(t+1) = K1’Q1(t) + J1Q1’(t)</a:t>
            </a:r>
          </a:p>
          <a:p>
            <a:pPr>
              <a:buFont typeface="Wingdings 3" pitchFamily="18" charset="2"/>
              <a:buNone/>
            </a:pPr>
            <a:r>
              <a:rPr lang="en-US" altLang="x-none" sz="2200"/>
              <a:t>	 Q0(t+1) = K0’Q0(t) + J0Q0’(t)</a:t>
            </a:r>
          </a:p>
          <a:p>
            <a:pPr>
              <a:buFont typeface="Wingdings 3" pitchFamily="18" charset="2"/>
              <a:buNone/>
            </a:pPr>
            <a:endParaRPr lang="en-US" altLang="x-none" sz="2200">
              <a:sym typeface="Symbol" pitchFamily="18" charset="2"/>
            </a:endParaRPr>
          </a:p>
        </p:txBody>
      </p: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990600" y="3276600"/>
          <a:ext cx="7769225" cy="34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1" name="Document" r:id="rId3" imgW="7775640" imgH="3409920" progId="Word.Document.8">
                  <p:embed/>
                </p:oleObj>
              </mc:Choice>
              <mc:Fallback>
                <p:oleObj name="Document" r:id="rId3" imgW="7775640" imgH="340992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276600"/>
                        <a:ext cx="7769225" cy="340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0" name="Oval 6"/>
          <p:cNvSpPr>
            <a:spLocks noChangeArrowheads="1"/>
          </p:cNvSpPr>
          <p:nvPr/>
        </p:nvSpPr>
        <p:spPr bwMode="auto">
          <a:xfrm>
            <a:off x="6934200" y="4724400"/>
            <a:ext cx="685800" cy="3048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x-none" altLang="x-none"/>
          </a:p>
        </p:txBody>
      </p:sp>
      <p:sp>
        <p:nvSpPr>
          <p:cNvPr id="344071" name="Oval 7"/>
          <p:cNvSpPr>
            <a:spLocks noChangeArrowheads="1"/>
          </p:cNvSpPr>
          <p:nvPr/>
        </p:nvSpPr>
        <p:spPr bwMode="auto">
          <a:xfrm>
            <a:off x="3962400" y="4724400"/>
            <a:ext cx="457200" cy="3048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x-none" altLang="x-none"/>
          </a:p>
        </p:txBody>
      </p:sp>
      <p:sp>
        <p:nvSpPr>
          <p:cNvPr id="344072" name="Oval 8"/>
          <p:cNvSpPr>
            <a:spLocks noChangeArrowheads="1"/>
          </p:cNvSpPr>
          <p:nvPr/>
        </p:nvSpPr>
        <p:spPr bwMode="auto">
          <a:xfrm>
            <a:off x="1295400" y="4724400"/>
            <a:ext cx="457200" cy="3048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x-none" altLang="x-none"/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5700713" y="1454150"/>
          <a:ext cx="3367087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2" name="Document" r:id="rId5" imgW="3366720" imgH="1669680" progId="Word.Document.8">
                  <p:embed/>
                </p:oleObj>
              </mc:Choice>
              <mc:Fallback>
                <p:oleObj name="Document" r:id="rId5" imgW="3366720" imgH="166968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0713" y="1454150"/>
                        <a:ext cx="3367087" cy="167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6" name="Oval 12"/>
          <p:cNvSpPr>
            <a:spLocks noChangeArrowheads="1"/>
          </p:cNvSpPr>
          <p:nvPr/>
        </p:nvSpPr>
        <p:spPr bwMode="auto">
          <a:xfrm>
            <a:off x="4648200" y="4724400"/>
            <a:ext cx="685800" cy="3048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x-none" altLang="x-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34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70" grpId="0" animBg="1"/>
      <p:bldP spid="344071" grpId="0" animBg="1"/>
      <p:bldP spid="344072" grpId="0" animBg="1"/>
      <p:bldP spid="34407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dirty="0"/>
              <a:t>232 - Logic Design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9997B5EC-7C07-44A2-8CDB-C9F126A109F0}" type="slidenum">
              <a:rPr lang="en-US" altLang="x-none"/>
              <a:pPr/>
              <a:t>72</a:t>
            </a:fld>
            <a:endParaRPr lang="en-US" altLang="x-none"/>
          </a:p>
        </p:txBody>
      </p:sp>
      <p:sp>
        <p:nvSpPr>
          <p:cNvPr id="65545" name="Rectangle 9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990600"/>
          </a:xfrm>
        </p:spPr>
        <p:txBody>
          <a:bodyPr/>
          <a:lstStyle/>
          <a:p>
            <a:r>
              <a:rPr lang="en-US" altLang="x-none"/>
              <a:t>Getting state table columns straight</a:t>
            </a:r>
          </a:p>
        </p:txBody>
      </p:sp>
      <p:sp>
        <p:nvSpPr>
          <p:cNvPr id="65546" name="Rectangl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000" dirty="0"/>
              <a:t>The table starts with Present State and Inputs.</a:t>
            </a:r>
          </a:p>
          <a:p>
            <a:pPr lvl="1"/>
            <a:r>
              <a:rPr lang="en-US" altLang="x-none" sz="1900" dirty="0"/>
              <a:t>Present State and Inputs yield FF Inputs.</a:t>
            </a:r>
          </a:p>
          <a:p>
            <a:pPr lvl="1"/>
            <a:r>
              <a:rPr lang="en-US" altLang="x-none" sz="1900" dirty="0"/>
              <a:t>Present State and FF Inputs yield Next State, based on the flip-flop characteristic tables.</a:t>
            </a:r>
          </a:p>
          <a:p>
            <a:pPr lvl="1"/>
            <a:r>
              <a:rPr lang="en-US" altLang="x-none" sz="1900" dirty="0"/>
              <a:t>Present State and Inputs yield Output.</a:t>
            </a:r>
          </a:p>
          <a:p>
            <a:r>
              <a:rPr lang="en-US" altLang="x-none" sz="2000" dirty="0"/>
              <a:t>We really only care about FF Inputs in order to find Next State.</a:t>
            </a:r>
          </a:p>
          <a:p>
            <a:endParaRPr lang="en-US" altLang="x-none" sz="2000" dirty="0">
              <a:sym typeface="Symbol" pitchFamily="18" charset="2"/>
            </a:endParaRPr>
          </a:p>
          <a:p>
            <a:endParaRPr lang="en-US" altLang="x-none" sz="2000" dirty="0">
              <a:sym typeface="Symbol" pitchFamily="18" charset="2"/>
            </a:endParaRPr>
          </a:p>
        </p:txBody>
      </p:sp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990600" y="3352800"/>
          <a:ext cx="7369175" cy="304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1" name="Document" r:id="rId3" imgW="7459920" imgH="3087360" progId="Word.Document.8">
                  <p:embed/>
                </p:oleObj>
              </mc:Choice>
              <mc:Fallback>
                <p:oleObj name="Document" r:id="rId3" imgW="7459920" imgH="308736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352800"/>
                        <a:ext cx="7369175" cy="304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5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978167B4-85E8-4109-B9E2-4E9D09F64491}" type="slidenum">
              <a:rPr lang="en-US" altLang="x-none"/>
              <a:pPr/>
              <a:t>73</a:t>
            </a:fld>
            <a:endParaRPr lang="en-US" altLang="x-none"/>
          </a:p>
        </p:txBody>
      </p:sp>
      <p:sp>
        <p:nvSpPr>
          <p:cNvPr id="66614" name="Rectangle 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State Diagrams</a:t>
            </a:r>
          </a:p>
        </p:txBody>
      </p:sp>
      <p:sp>
        <p:nvSpPr>
          <p:cNvPr id="66615" name="Rectangle 5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200" dirty="0"/>
              <a:t>We can also represent the state table graphically with a state diagram.</a:t>
            </a:r>
          </a:p>
          <a:p>
            <a:r>
              <a:rPr lang="en-US" altLang="x-none" sz="2200" dirty="0">
                <a:sym typeface="Symbol" pitchFamily="18" charset="2"/>
              </a:rPr>
              <a:t>The state table of our example and its corresponding state diagram: </a:t>
            </a:r>
          </a:p>
          <a:p>
            <a:endParaRPr lang="en-US" altLang="x-none" sz="2200" dirty="0">
              <a:sym typeface="Symbol" pitchFamily="18" charset="2"/>
            </a:endParaRPr>
          </a:p>
        </p:txBody>
      </p:sp>
      <p:grpSp>
        <p:nvGrpSpPr>
          <p:cNvPr id="66565" name="Group 3"/>
          <p:cNvGrpSpPr>
            <a:grpSpLocks/>
          </p:cNvGrpSpPr>
          <p:nvPr/>
        </p:nvGrpSpPr>
        <p:grpSpPr bwMode="auto">
          <a:xfrm>
            <a:off x="5943600" y="2930525"/>
            <a:ext cx="3048000" cy="2743200"/>
            <a:chOff x="3506" y="1968"/>
            <a:chExt cx="1920" cy="1728"/>
          </a:xfrm>
        </p:grpSpPr>
        <p:grpSp>
          <p:nvGrpSpPr>
            <p:cNvPr id="66577" name="Group 4"/>
            <p:cNvGrpSpPr>
              <a:grpSpLocks/>
            </p:cNvGrpSpPr>
            <p:nvPr/>
          </p:nvGrpSpPr>
          <p:grpSpPr bwMode="auto">
            <a:xfrm>
              <a:off x="3704" y="2401"/>
              <a:ext cx="336" cy="336"/>
              <a:chOff x="689" y="1209"/>
              <a:chExt cx="336" cy="336"/>
            </a:xfrm>
          </p:grpSpPr>
          <p:sp>
            <p:nvSpPr>
              <p:cNvPr id="66611" name="Text Box 5"/>
              <p:cNvSpPr txBox="1">
                <a:spLocks noChangeArrowheads="1"/>
              </p:cNvSpPr>
              <p:nvPr/>
            </p:nvSpPr>
            <p:spPr bwMode="auto">
              <a:xfrm>
                <a:off x="712" y="1274"/>
                <a:ext cx="27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00</a:t>
                </a:r>
              </a:p>
            </p:txBody>
          </p:sp>
          <p:sp>
            <p:nvSpPr>
              <p:cNvPr id="66612" name="Oval 6"/>
              <p:cNvSpPr>
                <a:spLocks noChangeArrowheads="1"/>
              </p:cNvSpPr>
              <p:nvPr/>
            </p:nvSpPr>
            <p:spPr bwMode="auto">
              <a:xfrm>
                <a:off x="689" y="1209"/>
                <a:ext cx="336" cy="33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1600">
                  <a:latin typeface="Verdana" pitchFamily="34" charset="0"/>
                </a:endParaRPr>
              </a:p>
            </p:txBody>
          </p:sp>
        </p:grpSp>
        <p:grpSp>
          <p:nvGrpSpPr>
            <p:cNvPr id="66578" name="Group 7"/>
            <p:cNvGrpSpPr>
              <a:grpSpLocks/>
            </p:cNvGrpSpPr>
            <p:nvPr/>
          </p:nvGrpSpPr>
          <p:grpSpPr bwMode="auto">
            <a:xfrm>
              <a:off x="4873" y="2400"/>
              <a:ext cx="336" cy="344"/>
              <a:chOff x="655" y="1824"/>
              <a:chExt cx="336" cy="336"/>
            </a:xfrm>
          </p:grpSpPr>
          <p:sp>
            <p:nvSpPr>
              <p:cNvPr id="66609" name="Text Box 8"/>
              <p:cNvSpPr txBox="1">
                <a:spLocks noChangeArrowheads="1"/>
              </p:cNvSpPr>
              <p:nvPr/>
            </p:nvSpPr>
            <p:spPr bwMode="auto">
              <a:xfrm>
                <a:off x="695" y="1889"/>
                <a:ext cx="278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01</a:t>
                </a:r>
              </a:p>
            </p:txBody>
          </p:sp>
          <p:sp>
            <p:nvSpPr>
              <p:cNvPr id="66610" name="Oval 9"/>
              <p:cNvSpPr>
                <a:spLocks noChangeArrowheads="1"/>
              </p:cNvSpPr>
              <p:nvPr/>
            </p:nvSpPr>
            <p:spPr bwMode="auto">
              <a:xfrm>
                <a:off x="655" y="1824"/>
                <a:ext cx="336" cy="33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1600">
                  <a:latin typeface="Verdana" pitchFamily="34" charset="0"/>
                </a:endParaRPr>
              </a:p>
            </p:txBody>
          </p:sp>
        </p:grpSp>
        <p:grpSp>
          <p:nvGrpSpPr>
            <p:cNvPr id="66579" name="Group 10"/>
            <p:cNvGrpSpPr>
              <a:grpSpLocks/>
            </p:cNvGrpSpPr>
            <p:nvPr/>
          </p:nvGrpSpPr>
          <p:grpSpPr bwMode="auto">
            <a:xfrm>
              <a:off x="4880" y="3360"/>
              <a:ext cx="336" cy="336"/>
              <a:chOff x="1616" y="1200"/>
              <a:chExt cx="336" cy="336"/>
            </a:xfrm>
          </p:grpSpPr>
          <p:sp>
            <p:nvSpPr>
              <p:cNvPr id="66607" name="Text Box 11"/>
              <p:cNvSpPr txBox="1">
                <a:spLocks noChangeArrowheads="1"/>
              </p:cNvSpPr>
              <p:nvPr/>
            </p:nvSpPr>
            <p:spPr bwMode="auto">
              <a:xfrm>
                <a:off x="1655" y="1265"/>
                <a:ext cx="27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10</a:t>
                </a:r>
              </a:p>
            </p:txBody>
          </p:sp>
          <p:sp>
            <p:nvSpPr>
              <p:cNvPr id="66608" name="Oval 12"/>
              <p:cNvSpPr>
                <a:spLocks noChangeArrowheads="1"/>
              </p:cNvSpPr>
              <p:nvPr/>
            </p:nvSpPr>
            <p:spPr bwMode="auto">
              <a:xfrm>
                <a:off x="1616" y="1200"/>
                <a:ext cx="336" cy="33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1600">
                  <a:latin typeface="Verdana" pitchFamily="34" charset="0"/>
                </a:endParaRPr>
              </a:p>
            </p:txBody>
          </p:sp>
        </p:grpSp>
        <p:grpSp>
          <p:nvGrpSpPr>
            <p:cNvPr id="66580" name="Group 13"/>
            <p:cNvGrpSpPr>
              <a:grpSpLocks/>
            </p:cNvGrpSpPr>
            <p:nvPr/>
          </p:nvGrpSpPr>
          <p:grpSpPr bwMode="auto">
            <a:xfrm>
              <a:off x="3704" y="3344"/>
              <a:ext cx="336" cy="336"/>
              <a:chOff x="1607" y="1824"/>
              <a:chExt cx="336" cy="336"/>
            </a:xfrm>
          </p:grpSpPr>
          <p:sp>
            <p:nvSpPr>
              <p:cNvPr id="66605" name="Text Box 14"/>
              <p:cNvSpPr txBox="1">
                <a:spLocks noChangeArrowheads="1"/>
              </p:cNvSpPr>
              <p:nvPr/>
            </p:nvSpPr>
            <p:spPr bwMode="auto">
              <a:xfrm>
                <a:off x="1655" y="1889"/>
                <a:ext cx="27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11</a:t>
                </a:r>
              </a:p>
            </p:txBody>
          </p:sp>
          <p:sp>
            <p:nvSpPr>
              <p:cNvPr id="66606" name="Oval 15"/>
              <p:cNvSpPr>
                <a:spLocks noChangeArrowheads="1"/>
              </p:cNvSpPr>
              <p:nvPr/>
            </p:nvSpPr>
            <p:spPr bwMode="auto">
              <a:xfrm>
                <a:off x="1607" y="1824"/>
                <a:ext cx="336" cy="33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1600">
                  <a:latin typeface="Verdana" pitchFamily="34" charset="0"/>
                </a:endParaRPr>
              </a:p>
            </p:txBody>
          </p:sp>
        </p:grpSp>
        <p:grpSp>
          <p:nvGrpSpPr>
            <p:cNvPr id="66581" name="Group 16"/>
            <p:cNvGrpSpPr>
              <a:grpSpLocks/>
            </p:cNvGrpSpPr>
            <p:nvPr/>
          </p:nvGrpSpPr>
          <p:grpSpPr bwMode="auto">
            <a:xfrm>
              <a:off x="4032" y="2352"/>
              <a:ext cx="840" cy="223"/>
              <a:chOff x="2592" y="1392"/>
              <a:chExt cx="840" cy="223"/>
            </a:xfrm>
          </p:grpSpPr>
          <p:sp>
            <p:nvSpPr>
              <p:cNvPr id="66603" name="Line 17"/>
              <p:cNvSpPr>
                <a:spLocks noChangeShapeType="1"/>
              </p:cNvSpPr>
              <p:nvPr/>
            </p:nvSpPr>
            <p:spPr bwMode="auto">
              <a:xfrm>
                <a:off x="2592" y="1615"/>
                <a:ext cx="8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04" name="Text Box 18"/>
              <p:cNvSpPr txBox="1">
                <a:spLocks noChangeArrowheads="1"/>
              </p:cNvSpPr>
              <p:nvPr/>
            </p:nvSpPr>
            <p:spPr bwMode="auto">
              <a:xfrm>
                <a:off x="2834" y="1392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1/0</a:t>
                </a:r>
              </a:p>
            </p:txBody>
          </p:sp>
        </p:grpSp>
        <p:grpSp>
          <p:nvGrpSpPr>
            <p:cNvPr id="66582" name="Group 19"/>
            <p:cNvGrpSpPr>
              <a:grpSpLocks/>
            </p:cNvGrpSpPr>
            <p:nvPr/>
          </p:nvGrpSpPr>
          <p:grpSpPr bwMode="auto">
            <a:xfrm>
              <a:off x="5088" y="2736"/>
              <a:ext cx="338" cy="624"/>
              <a:chOff x="3648" y="1776"/>
              <a:chExt cx="338" cy="624"/>
            </a:xfrm>
          </p:grpSpPr>
          <p:sp>
            <p:nvSpPr>
              <p:cNvPr id="66601" name="Line 20"/>
              <p:cNvSpPr>
                <a:spLocks noChangeShapeType="1"/>
              </p:cNvSpPr>
              <p:nvPr/>
            </p:nvSpPr>
            <p:spPr bwMode="auto">
              <a:xfrm rot="5400000">
                <a:off x="3336" y="2088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02" name="Text Box 21"/>
              <p:cNvSpPr txBox="1">
                <a:spLocks noChangeArrowheads="1"/>
              </p:cNvSpPr>
              <p:nvPr/>
            </p:nvSpPr>
            <p:spPr bwMode="auto">
              <a:xfrm>
                <a:off x="3650" y="1968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0/0</a:t>
                </a:r>
              </a:p>
            </p:txBody>
          </p:sp>
        </p:grpSp>
        <p:grpSp>
          <p:nvGrpSpPr>
            <p:cNvPr id="66583" name="Group 22"/>
            <p:cNvGrpSpPr>
              <a:grpSpLocks/>
            </p:cNvGrpSpPr>
            <p:nvPr/>
          </p:nvGrpSpPr>
          <p:grpSpPr bwMode="auto">
            <a:xfrm>
              <a:off x="3506" y="2728"/>
              <a:ext cx="364" cy="624"/>
              <a:chOff x="2066" y="1768"/>
              <a:chExt cx="364" cy="624"/>
            </a:xfrm>
          </p:grpSpPr>
          <p:sp>
            <p:nvSpPr>
              <p:cNvPr id="66599" name="Line 23"/>
              <p:cNvSpPr>
                <a:spLocks noChangeShapeType="1"/>
              </p:cNvSpPr>
              <p:nvPr/>
            </p:nvSpPr>
            <p:spPr bwMode="auto">
              <a:xfrm rot="-5400000">
                <a:off x="2118" y="2080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00" name="Text Box 24"/>
              <p:cNvSpPr txBox="1">
                <a:spLocks noChangeArrowheads="1"/>
              </p:cNvSpPr>
              <p:nvPr/>
            </p:nvSpPr>
            <p:spPr bwMode="auto">
              <a:xfrm>
                <a:off x="2066" y="1968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0/0</a:t>
                </a:r>
              </a:p>
            </p:txBody>
          </p:sp>
        </p:grpSp>
        <p:grpSp>
          <p:nvGrpSpPr>
            <p:cNvPr id="66584" name="Group 25"/>
            <p:cNvGrpSpPr>
              <a:grpSpLocks/>
            </p:cNvGrpSpPr>
            <p:nvPr/>
          </p:nvGrpSpPr>
          <p:grpSpPr bwMode="auto">
            <a:xfrm>
              <a:off x="4036" y="3312"/>
              <a:ext cx="845" cy="212"/>
              <a:chOff x="2596" y="2352"/>
              <a:chExt cx="845" cy="212"/>
            </a:xfrm>
          </p:grpSpPr>
          <p:sp>
            <p:nvSpPr>
              <p:cNvPr id="66597" name="Line 26"/>
              <p:cNvSpPr>
                <a:spLocks noChangeShapeType="1"/>
              </p:cNvSpPr>
              <p:nvPr/>
            </p:nvSpPr>
            <p:spPr bwMode="auto">
              <a:xfrm rot="10800000" flipV="1">
                <a:off x="2596" y="2552"/>
                <a:ext cx="845" cy="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98" name="Text Box 27"/>
              <p:cNvSpPr txBox="1">
                <a:spLocks noChangeArrowheads="1"/>
              </p:cNvSpPr>
              <p:nvPr/>
            </p:nvSpPr>
            <p:spPr bwMode="auto">
              <a:xfrm>
                <a:off x="2834" y="2352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0/0</a:t>
                </a:r>
              </a:p>
            </p:txBody>
          </p:sp>
        </p:grpSp>
        <p:grpSp>
          <p:nvGrpSpPr>
            <p:cNvPr id="66585" name="Group 28"/>
            <p:cNvGrpSpPr>
              <a:grpSpLocks/>
            </p:cNvGrpSpPr>
            <p:nvPr/>
          </p:nvGrpSpPr>
          <p:grpSpPr bwMode="auto">
            <a:xfrm>
              <a:off x="3600" y="1968"/>
              <a:ext cx="544" cy="480"/>
              <a:chOff x="3600" y="1968"/>
              <a:chExt cx="544" cy="480"/>
            </a:xfrm>
          </p:grpSpPr>
          <p:sp>
            <p:nvSpPr>
              <p:cNvPr id="66595" name="Freeform 29"/>
              <p:cNvSpPr>
                <a:spLocks/>
              </p:cNvSpPr>
              <p:nvPr/>
            </p:nvSpPr>
            <p:spPr bwMode="auto">
              <a:xfrm>
                <a:off x="3600" y="2168"/>
                <a:ext cx="544" cy="280"/>
              </a:xfrm>
              <a:custGeom>
                <a:avLst/>
                <a:gdLst>
                  <a:gd name="T0" fmla="*/ 392 w 544"/>
                  <a:gd name="T1" fmla="*/ 280 h 280"/>
                  <a:gd name="T2" fmla="*/ 488 w 544"/>
                  <a:gd name="T3" fmla="*/ 40 h 280"/>
                  <a:gd name="T4" fmla="*/ 56 w 544"/>
                  <a:gd name="T5" fmla="*/ 40 h 280"/>
                  <a:gd name="T6" fmla="*/ 152 w 544"/>
                  <a:gd name="T7" fmla="*/ 280 h 2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4"/>
                  <a:gd name="T13" fmla="*/ 0 h 280"/>
                  <a:gd name="T14" fmla="*/ 544 w 544"/>
                  <a:gd name="T15" fmla="*/ 280 h 2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4" h="280">
                    <a:moveTo>
                      <a:pt x="392" y="280"/>
                    </a:moveTo>
                    <a:cubicBezTo>
                      <a:pt x="468" y="180"/>
                      <a:pt x="544" y="80"/>
                      <a:pt x="488" y="40"/>
                    </a:cubicBezTo>
                    <a:cubicBezTo>
                      <a:pt x="432" y="0"/>
                      <a:pt x="112" y="0"/>
                      <a:pt x="56" y="40"/>
                    </a:cubicBezTo>
                    <a:cubicBezTo>
                      <a:pt x="0" y="80"/>
                      <a:pt x="136" y="240"/>
                      <a:pt x="152" y="280"/>
                    </a:cubicBezTo>
                  </a:path>
                </a:pathLst>
              </a:custGeom>
              <a:noFill/>
              <a:ln w="38100">
                <a:solidFill>
                  <a:srgbClr val="3366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96" name="Text Box 30"/>
              <p:cNvSpPr txBox="1">
                <a:spLocks noChangeArrowheads="1"/>
              </p:cNvSpPr>
              <p:nvPr/>
            </p:nvSpPr>
            <p:spPr bwMode="auto">
              <a:xfrm>
                <a:off x="3698" y="1968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solidFill>
                      <a:srgbClr val="336600"/>
                    </a:solidFill>
                    <a:latin typeface="Verdana" pitchFamily="34" charset="0"/>
                  </a:rPr>
                  <a:t>0/0</a:t>
                </a:r>
                <a:endParaRPr lang="en-US" altLang="x-none" sz="1600">
                  <a:latin typeface="Verdana" pitchFamily="34" charset="0"/>
                </a:endParaRPr>
              </a:p>
            </p:txBody>
          </p:sp>
        </p:grpSp>
        <p:grpSp>
          <p:nvGrpSpPr>
            <p:cNvPr id="66586" name="Group 31"/>
            <p:cNvGrpSpPr>
              <a:grpSpLocks/>
            </p:cNvGrpSpPr>
            <p:nvPr/>
          </p:nvGrpSpPr>
          <p:grpSpPr bwMode="auto">
            <a:xfrm>
              <a:off x="4784" y="1968"/>
              <a:ext cx="544" cy="480"/>
              <a:chOff x="3344" y="1008"/>
              <a:chExt cx="544" cy="480"/>
            </a:xfrm>
          </p:grpSpPr>
          <p:sp>
            <p:nvSpPr>
              <p:cNvPr id="66593" name="Freeform 32"/>
              <p:cNvSpPr>
                <a:spLocks/>
              </p:cNvSpPr>
              <p:nvPr/>
            </p:nvSpPr>
            <p:spPr bwMode="auto">
              <a:xfrm>
                <a:off x="3344" y="1208"/>
                <a:ext cx="544" cy="280"/>
              </a:xfrm>
              <a:custGeom>
                <a:avLst/>
                <a:gdLst>
                  <a:gd name="T0" fmla="*/ 392 w 544"/>
                  <a:gd name="T1" fmla="*/ 280 h 280"/>
                  <a:gd name="T2" fmla="*/ 488 w 544"/>
                  <a:gd name="T3" fmla="*/ 40 h 280"/>
                  <a:gd name="T4" fmla="*/ 56 w 544"/>
                  <a:gd name="T5" fmla="*/ 40 h 280"/>
                  <a:gd name="T6" fmla="*/ 152 w 544"/>
                  <a:gd name="T7" fmla="*/ 280 h 2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4"/>
                  <a:gd name="T13" fmla="*/ 0 h 280"/>
                  <a:gd name="T14" fmla="*/ 544 w 544"/>
                  <a:gd name="T15" fmla="*/ 280 h 2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4" h="280">
                    <a:moveTo>
                      <a:pt x="392" y="280"/>
                    </a:moveTo>
                    <a:cubicBezTo>
                      <a:pt x="468" y="180"/>
                      <a:pt x="544" y="80"/>
                      <a:pt x="488" y="40"/>
                    </a:cubicBezTo>
                    <a:cubicBezTo>
                      <a:pt x="432" y="0"/>
                      <a:pt x="112" y="0"/>
                      <a:pt x="56" y="40"/>
                    </a:cubicBezTo>
                    <a:cubicBezTo>
                      <a:pt x="0" y="80"/>
                      <a:pt x="136" y="240"/>
                      <a:pt x="152" y="28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94" name="Text Box 33"/>
              <p:cNvSpPr txBox="1">
                <a:spLocks noChangeArrowheads="1"/>
              </p:cNvSpPr>
              <p:nvPr/>
            </p:nvSpPr>
            <p:spPr bwMode="auto">
              <a:xfrm>
                <a:off x="3458" y="1008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1/0</a:t>
                </a:r>
              </a:p>
            </p:txBody>
          </p:sp>
        </p:grpSp>
        <p:grpSp>
          <p:nvGrpSpPr>
            <p:cNvPr id="66587" name="Group 34"/>
            <p:cNvGrpSpPr>
              <a:grpSpLocks/>
            </p:cNvGrpSpPr>
            <p:nvPr/>
          </p:nvGrpSpPr>
          <p:grpSpPr bwMode="auto">
            <a:xfrm>
              <a:off x="4658" y="2736"/>
              <a:ext cx="336" cy="624"/>
              <a:chOff x="4658" y="2736"/>
              <a:chExt cx="336" cy="624"/>
            </a:xfrm>
          </p:grpSpPr>
          <p:sp>
            <p:nvSpPr>
              <p:cNvPr id="66591" name="Line 35"/>
              <p:cNvSpPr>
                <a:spLocks noChangeShapeType="1"/>
              </p:cNvSpPr>
              <p:nvPr/>
            </p:nvSpPr>
            <p:spPr bwMode="auto">
              <a:xfrm rot="-5400000">
                <a:off x="4680" y="3048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3333FF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92" name="Text Box 36"/>
              <p:cNvSpPr txBox="1">
                <a:spLocks noChangeArrowheads="1"/>
              </p:cNvSpPr>
              <p:nvPr/>
            </p:nvSpPr>
            <p:spPr bwMode="auto">
              <a:xfrm>
                <a:off x="4658" y="2928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solidFill>
                      <a:srgbClr val="3333FF"/>
                    </a:solidFill>
                    <a:latin typeface="Verdana" pitchFamily="34" charset="0"/>
                  </a:rPr>
                  <a:t>1/0</a:t>
                </a:r>
                <a:endParaRPr lang="en-US" altLang="x-none" sz="1600">
                  <a:latin typeface="Verdana" pitchFamily="34" charset="0"/>
                </a:endParaRPr>
              </a:p>
            </p:txBody>
          </p:sp>
        </p:grpSp>
        <p:grpSp>
          <p:nvGrpSpPr>
            <p:cNvPr id="66588" name="Group 37"/>
            <p:cNvGrpSpPr>
              <a:grpSpLocks/>
            </p:cNvGrpSpPr>
            <p:nvPr/>
          </p:nvGrpSpPr>
          <p:grpSpPr bwMode="auto">
            <a:xfrm>
              <a:off x="3984" y="2688"/>
              <a:ext cx="928" cy="720"/>
              <a:chOff x="3984" y="2688"/>
              <a:chExt cx="928" cy="720"/>
            </a:xfrm>
          </p:grpSpPr>
          <p:sp>
            <p:nvSpPr>
              <p:cNvPr id="66589" name="Line 38"/>
              <p:cNvSpPr>
                <a:spLocks noChangeShapeType="1"/>
              </p:cNvSpPr>
              <p:nvPr/>
            </p:nvSpPr>
            <p:spPr bwMode="auto">
              <a:xfrm flipV="1">
                <a:off x="3984" y="2688"/>
                <a:ext cx="928" cy="720"/>
              </a:xfrm>
              <a:prstGeom prst="line">
                <a:avLst/>
              </a:prstGeom>
              <a:noFill/>
              <a:ln w="38100">
                <a:solidFill>
                  <a:srgbClr val="FF33CC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90" name="Text Box 39"/>
              <p:cNvSpPr txBox="1">
                <a:spLocks noChangeArrowheads="1"/>
              </p:cNvSpPr>
              <p:nvPr/>
            </p:nvSpPr>
            <p:spPr bwMode="auto">
              <a:xfrm>
                <a:off x="4178" y="2832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solidFill>
                      <a:srgbClr val="FF33CC"/>
                    </a:solidFill>
                    <a:latin typeface="Verdana" pitchFamily="34" charset="0"/>
                  </a:rPr>
                  <a:t>1/1</a:t>
                </a:r>
                <a:endParaRPr lang="en-US" altLang="x-none" sz="1600">
                  <a:latin typeface="Verdana" pitchFamily="34" charset="0"/>
                </a:endParaRPr>
              </a:p>
            </p:txBody>
          </p:sp>
        </p:grpSp>
      </p:grp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762000" y="3276600"/>
          <a:ext cx="485298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0" name="Document" r:id="rId3" imgW="4863507" imgH="3101160" progId="Word.Document.8">
                  <p:embed/>
                </p:oleObj>
              </mc:Choice>
              <mc:Fallback>
                <p:oleObj name="Document" r:id="rId3" imgW="4863507" imgH="310116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276600"/>
                        <a:ext cx="4852988" cy="307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Text Box 42"/>
          <p:cNvSpPr txBox="1">
            <a:spLocks noChangeArrowheads="1"/>
          </p:cNvSpPr>
          <p:nvPr/>
        </p:nvSpPr>
        <p:spPr bwMode="auto">
          <a:xfrm>
            <a:off x="5624513" y="2514600"/>
            <a:ext cx="703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x-none" sz="1600">
                <a:solidFill>
                  <a:srgbClr val="FF0033"/>
                </a:solidFill>
                <a:latin typeface="Verdana" pitchFamily="34" charset="0"/>
              </a:rPr>
              <a:t>input</a:t>
            </a:r>
          </a:p>
        </p:txBody>
      </p:sp>
      <p:sp>
        <p:nvSpPr>
          <p:cNvPr id="66567" name="Text Box 43"/>
          <p:cNvSpPr txBox="1">
            <a:spLocks noChangeArrowheads="1"/>
          </p:cNvSpPr>
          <p:nvPr/>
        </p:nvSpPr>
        <p:spPr bwMode="auto">
          <a:xfrm>
            <a:off x="6615113" y="2514600"/>
            <a:ext cx="850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x-none" sz="1600">
                <a:solidFill>
                  <a:srgbClr val="FF0033"/>
                </a:solidFill>
                <a:latin typeface="Verdana" pitchFamily="34" charset="0"/>
              </a:rPr>
              <a:t>output</a:t>
            </a:r>
            <a:endParaRPr lang="en-US" altLang="x-none" sz="1600">
              <a:latin typeface="Verdana" pitchFamily="34" charset="0"/>
            </a:endParaRPr>
          </a:p>
        </p:txBody>
      </p:sp>
      <p:sp>
        <p:nvSpPr>
          <p:cNvPr id="66568" name="Text Box 44"/>
          <p:cNvSpPr txBox="1">
            <a:spLocks noChangeArrowheads="1"/>
          </p:cNvSpPr>
          <p:nvPr/>
        </p:nvSpPr>
        <p:spPr bwMode="auto">
          <a:xfrm>
            <a:off x="6172200" y="5826125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x-none" sz="1600">
                <a:solidFill>
                  <a:srgbClr val="FF0033"/>
                </a:solidFill>
                <a:latin typeface="Verdana" pitchFamily="34" charset="0"/>
              </a:rPr>
              <a:t>state</a:t>
            </a:r>
            <a:endParaRPr lang="en-US" altLang="x-none" sz="1600">
              <a:latin typeface="Verdana" pitchFamily="34" charset="0"/>
            </a:endParaRPr>
          </a:p>
        </p:txBody>
      </p:sp>
      <p:sp>
        <p:nvSpPr>
          <p:cNvPr id="66569" name="Line 45"/>
          <p:cNvSpPr>
            <a:spLocks noChangeShapeType="1"/>
          </p:cNvSpPr>
          <p:nvPr/>
        </p:nvSpPr>
        <p:spPr bwMode="auto">
          <a:xfrm>
            <a:off x="6016625" y="2854325"/>
            <a:ext cx="304800" cy="15240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Line 46"/>
          <p:cNvSpPr>
            <a:spLocks noChangeShapeType="1"/>
          </p:cNvSpPr>
          <p:nvPr/>
        </p:nvSpPr>
        <p:spPr bwMode="auto">
          <a:xfrm flipH="1">
            <a:off x="6702425" y="2854325"/>
            <a:ext cx="304800" cy="15240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47"/>
          <p:cNvSpPr>
            <a:spLocks noChangeShapeType="1"/>
          </p:cNvSpPr>
          <p:nvPr/>
        </p:nvSpPr>
        <p:spPr bwMode="auto">
          <a:xfrm flipV="1">
            <a:off x="6550025" y="5649913"/>
            <a:ext cx="0" cy="30480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6" grpId="0"/>
      <p:bldP spid="66567" grpId="0"/>
      <p:bldP spid="66568" grpId="0"/>
      <p:bldP spid="66569" grpId="0" animBg="1"/>
      <p:bldP spid="66570" grpId="0" animBg="1"/>
      <p:bldP spid="6657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29CA813-8124-4E4D-AE4D-34647300E8B8}" type="slidenum">
              <a:rPr lang="en-US" altLang="x-none"/>
              <a:pPr/>
              <a:t>74</a:t>
            </a:fld>
            <a:endParaRPr lang="en-US" altLang="x-none"/>
          </a:p>
        </p:txBody>
      </p:sp>
      <p:sp>
        <p:nvSpPr>
          <p:cNvPr id="67630" name="Rectangl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Sizes of State Diagrams</a:t>
            </a:r>
          </a:p>
        </p:txBody>
      </p:sp>
      <p:sp>
        <p:nvSpPr>
          <p:cNvPr id="67631" name="Rectangle 4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1800" dirty="0">
                <a:sym typeface="Symbol" pitchFamily="18" charset="2"/>
              </a:rPr>
              <a:t>Always check the size of your state diagrams.</a:t>
            </a:r>
          </a:p>
          <a:p>
            <a:pPr lvl="1"/>
            <a:r>
              <a:rPr lang="en-US" altLang="x-none" sz="1700" dirty="0">
                <a:sym typeface="Symbol" pitchFamily="18" charset="2"/>
              </a:rPr>
              <a:t>If there are n flip-flops, there should be  ?? nodes in the diagram.</a:t>
            </a:r>
          </a:p>
          <a:p>
            <a:pPr lvl="2"/>
            <a:r>
              <a:rPr lang="en-US" altLang="x-none" sz="1400" dirty="0">
                <a:sym typeface="Symbol" pitchFamily="18" charset="2"/>
              </a:rPr>
              <a:t>2^n</a:t>
            </a:r>
          </a:p>
          <a:p>
            <a:pPr lvl="1"/>
            <a:r>
              <a:rPr lang="en-US" altLang="x-none" sz="1700" dirty="0">
                <a:sym typeface="Symbol" pitchFamily="18" charset="2"/>
              </a:rPr>
              <a:t>If there are m inputs, then each node (i.e. state) will have ?? outgoing arrows.</a:t>
            </a:r>
          </a:p>
          <a:p>
            <a:pPr lvl="2"/>
            <a:r>
              <a:rPr lang="en-US" altLang="x-none" sz="1400" dirty="0">
                <a:sym typeface="Symbol" pitchFamily="18" charset="2"/>
              </a:rPr>
              <a:t>2^m</a:t>
            </a:r>
          </a:p>
          <a:p>
            <a:r>
              <a:rPr lang="en-US" altLang="x-none" sz="1800" dirty="0">
                <a:sym typeface="Symbol" pitchFamily="18" charset="2"/>
              </a:rPr>
              <a:t>In our example, w</a:t>
            </a:r>
            <a:r>
              <a:rPr lang="en-US" altLang="x-none" sz="1700" dirty="0">
                <a:sym typeface="Symbol" pitchFamily="18" charset="2"/>
              </a:rPr>
              <a:t>e have two flip-flops, and thus four states or nodes.</a:t>
            </a:r>
          </a:p>
          <a:p>
            <a:r>
              <a:rPr lang="en-US" altLang="x-none" sz="1700" dirty="0">
                <a:sym typeface="Symbol" pitchFamily="18" charset="2"/>
              </a:rPr>
              <a:t>There is one input, so each node has two outgoing arrows.</a:t>
            </a:r>
          </a:p>
        </p:txBody>
      </p:sp>
      <p:grpSp>
        <p:nvGrpSpPr>
          <p:cNvPr id="67588" name="Group 3"/>
          <p:cNvGrpSpPr>
            <a:grpSpLocks/>
          </p:cNvGrpSpPr>
          <p:nvPr/>
        </p:nvGrpSpPr>
        <p:grpSpPr bwMode="auto">
          <a:xfrm>
            <a:off x="5638800" y="3594100"/>
            <a:ext cx="3048000" cy="2743200"/>
            <a:chOff x="2066" y="1008"/>
            <a:chExt cx="1920" cy="1728"/>
          </a:xfrm>
        </p:grpSpPr>
        <p:grpSp>
          <p:nvGrpSpPr>
            <p:cNvPr id="67593" name="Group 4"/>
            <p:cNvGrpSpPr>
              <a:grpSpLocks/>
            </p:cNvGrpSpPr>
            <p:nvPr/>
          </p:nvGrpSpPr>
          <p:grpSpPr bwMode="auto">
            <a:xfrm>
              <a:off x="2264" y="1441"/>
              <a:ext cx="336" cy="336"/>
              <a:chOff x="689" y="1209"/>
              <a:chExt cx="336" cy="336"/>
            </a:xfrm>
          </p:grpSpPr>
          <p:sp>
            <p:nvSpPr>
              <p:cNvPr id="67627" name="Text Box 5"/>
              <p:cNvSpPr txBox="1">
                <a:spLocks noChangeArrowheads="1"/>
              </p:cNvSpPr>
              <p:nvPr/>
            </p:nvSpPr>
            <p:spPr bwMode="auto">
              <a:xfrm>
                <a:off x="712" y="1274"/>
                <a:ext cx="27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00</a:t>
                </a:r>
              </a:p>
            </p:txBody>
          </p:sp>
          <p:sp>
            <p:nvSpPr>
              <p:cNvPr id="67628" name="Oval 6"/>
              <p:cNvSpPr>
                <a:spLocks noChangeArrowheads="1"/>
              </p:cNvSpPr>
              <p:nvPr/>
            </p:nvSpPr>
            <p:spPr bwMode="auto">
              <a:xfrm>
                <a:off x="689" y="1209"/>
                <a:ext cx="336" cy="33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1600">
                  <a:latin typeface="Verdana" pitchFamily="34" charset="0"/>
                </a:endParaRPr>
              </a:p>
            </p:txBody>
          </p:sp>
        </p:grpSp>
        <p:grpSp>
          <p:nvGrpSpPr>
            <p:cNvPr id="67594" name="Group 7"/>
            <p:cNvGrpSpPr>
              <a:grpSpLocks/>
            </p:cNvGrpSpPr>
            <p:nvPr/>
          </p:nvGrpSpPr>
          <p:grpSpPr bwMode="auto">
            <a:xfrm>
              <a:off x="3433" y="1440"/>
              <a:ext cx="336" cy="344"/>
              <a:chOff x="655" y="1824"/>
              <a:chExt cx="336" cy="336"/>
            </a:xfrm>
          </p:grpSpPr>
          <p:sp>
            <p:nvSpPr>
              <p:cNvPr id="67625" name="Text Box 8"/>
              <p:cNvSpPr txBox="1">
                <a:spLocks noChangeArrowheads="1"/>
              </p:cNvSpPr>
              <p:nvPr/>
            </p:nvSpPr>
            <p:spPr bwMode="auto">
              <a:xfrm>
                <a:off x="695" y="1889"/>
                <a:ext cx="278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01</a:t>
                </a:r>
              </a:p>
            </p:txBody>
          </p:sp>
          <p:sp>
            <p:nvSpPr>
              <p:cNvPr id="67626" name="Oval 9"/>
              <p:cNvSpPr>
                <a:spLocks noChangeArrowheads="1"/>
              </p:cNvSpPr>
              <p:nvPr/>
            </p:nvSpPr>
            <p:spPr bwMode="auto">
              <a:xfrm>
                <a:off x="655" y="1824"/>
                <a:ext cx="336" cy="33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1600">
                  <a:latin typeface="Verdana" pitchFamily="34" charset="0"/>
                </a:endParaRPr>
              </a:p>
            </p:txBody>
          </p:sp>
        </p:grpSp>
        <p:grpSp>
          <p:nvGrpSpPr>
            <p:cNvPr id="67595" name="Group 10"/>
            <p:cNvGrpSpPr>
              <a:grpSpLocks/>
            </p:cNvGrpSpPr>
            <p:nvPr/>
          </p:nvGrpSpPr>
          <p:grpSpPr bwMode="auto">
            <a:xfrm>
              <a:off x="3440" y="2400"/>
              <a:ext cx="336" cy="336"/>
              <a:chOff x="1616" y="1200"/>
              <a:chExt cx="336" cy="336"/>
            </a:xfrm>
          </p:grpSpPr>
          <p:sp>
            <p:nvSpPr>
              <p:cNvPr id="67623" name="Text Box 11"/>
              <p:cNvSpPr txBox="1">
                <a:spLocks noChangeArrowheads="1"/>
              </p:cNvSpPr>
              <p:nvPr/>
            </p:nvSpPr>
            <p:spPr bwMode="auto">
              <a:xfrm>
                <a:off x="1655" y="1265"/>
                <a:ext cx="27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10</a:t>
                </a:r>
              </a:p>
            </p:txBody>
          </p:sp>
          <p:sp>
            <p:nvSpPr>
              <p:cNvPr id="67624" name="Oval 12"/>
              <p:cNvSpPr>
                <a:spLocks noChangeArrowheads="1"/>
              </p:cNvSpPr>
              <p:nvPr/>
            </p:nvSpPr>
            <p:spPr bwMode="auto">
              <a:xfrm>
                <a:off x="1616" y="1200"/>
                <a:ext cx="336" cy="33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1600">
                  <a:latin typeface="Verdana" pitchFamily="34" charset="0"/>
                </a:endParaRPr>
              </a:p>
            </p:txBody>
          </p:sp>
        </p:grpSp>
        <p:grpSp>
          <p:nvGrpSpPr>
            <p:cNvPr id="67596" name="Group 13"/>
            <p:cNvGrpSpPr>
              <a:grpSpLocks/>
            </p:cNvGrpSpPr>
            <p:nvPr/>
          </p:nvGrpSpPr>
          <p:grpSpPr bwMode="auto">
            <a:xfrm>
              <a:off x="2264" y="2384"/>
              <a:ext cx="336" cy="336"/>
              <a:chOff x="1607" y="1824"/>
              <a:chExt cx="336" cy="336"/>
            </a:xfrm>
          </p:grpSpPr>
          <p:sp>
            <p:nvSpPr>
              <p:cNvPr id="67621" name="Text Box 14"/>
              <p:cNvSpPr txBox="1">
                <a:spLocks noChangeArrowheads="1"/>
              </p:cNvSpPr>
              <p:nvPr/>
            </p:nvSpPr>
            <p:spPr bwMode="auto">
              <a:xfrm>
                <a:off x="1655" y="1889"/>
                <a:ext cx="27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11</a:t>
                </a:r>
              </a:p>
            </p:txBody>
          </p:sp>
          <p:sp>
            <p:nvSpPr>
              <p:cNvPr id="67622" name="Oval 15"/>
              <p:cNvSpPr>
                <a:spLocks noChangeArrowheads="1"/>
              </p:cNvSpPr>
              <p:nvPr/>
            </p:nvSpPr>
            <p:spPr bwMode="auto">
              <a:xfrm>
                <a:off x="1607" y="1824"/>
                <a:ext cx="336" cy="33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x-none" altLang="x-none" sz="1600">
                  <a:latin typeface="Verdana" pitchFamily="34" charset="0"/>
                </a:endParaRPr>
              </a:p>
            </p:txBody>
          </p:sp>
        </p:grpSp>
        <p:grpSp>
          <p:nvGrpSpPr>
            <p:cNvPr id="67597" name="Group 16"/>
            <p:cNvGrpSpPr>
              <a:grpSpLocks/>
            </p:cNvGrpSpPr>
            <p:nvPr/>
          </p:nvGrpSpPr>
          <p:grpSpPr bwMode="auto">
            <a:xfrm>
              <a:off x="2592" y="1392"/>
              <a:ext cx="840" cy="223"/>
              <a:chOff x="2592" y="1392"/>
              <a:chExt cx="840" cy="223"/>
            </a:xfrm>
          </p:grpSpPr>
          <p:sp>
            <p:nvSpPr>
              <p:cNvPr id="67619" name="Line 17"/>
              <p:cNvSpPr>
                <a:spLocks noChangeShapeType="1"/>
              </p:cNvSpPr>
              <p:nvPr/>
            </p:nvSpPr>
            <p:spPr bwMode="auto">
              <a:xfrm>
                <a:off x="2592" y="1615"/>
                <a:ext cx="8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20" name="Text Box 18"/>
              <p:cNvSpPr txBox="1">
                <a:spLocks noChangeArrowheads="1"/>
              </p:cNvSpPr>
              <p:nvPr/>
            </p:nvSpPr>
            <p:spPr bwMode="auto">
              <a:xfrm>
                <a:off x="2834" y="1392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1/0</a:t>
                </a:r>
              </a:p>
            </p:txBody>
          </p:sp>
        </p:grpSp>
        <p:grpSp>
          <p:nvGrpSpPr>
            <p:cNvPr id="67598" name="Group 19"/>
            <p:cNvGrpSpPr>
              <a:grpSpLocks/>
            </p:cNvGrpSpPr>
            <p:nvPr/>
          </p:nvGrpSpPr>
          <p:grpSpPr bwMode="auto">
            <a:xfrm>
              <a:off x="3648" y="1776"/>
              <a:ext cx="338" cy="624"/>
              <a:chOff x="3648" y="1776"/>
              <a:chExt cx="338" cy="624"/>
            </a:xfrm>
          </p:grpSpPr>
          <p:sp>
            <p:nvSpPr>
              <p:cNvPr id="67617" name="Line 20"/>
              <p:cNvSpPr>
                <a:spLocks noChangeShapeType="1"/>
              </p:cNvSpPr>
              <p:nvPr/>
            </p:nvSpPr>
            <p:spPr bwMode="auto">
              <a:xfrm rot="5400000">
                <a:off x="3336" y="2088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18" name="Text Box 21"/>
              <p:cNvSpPr txBox="1">
                <a:spLocks noChangeArrowheads="1"/>
              </p:cNvSpPr>
              <p:nvPr/>
            </p:nvSpPr>
            <p:spPr bwMode="auto">
              <a:xfrm>
                <a:off x="3650" y="1968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0/0</a:t>
                </a:r>
              </a:p>
            </p:txBody>
          </p:sp>
        </p:grpSp>
        <p:grpSp>
          <p:nvGrpSpPr>
            <p:cNvPr id="67599" name="Group 22"/>
            <p:cNvGrpSpPr>
              <a:grpSpLocks/>
            </p:cNvGrpSpPr>
            <p:nvPr/>
          </p:nvGrpSpPr>
          <p:grpSpPr bwMode="auto">
            <a:xfrm>
              <a:off x="2066" y="1768"/>
              <a:ext cx="364" cy="624"/>
              <a:chOff x="2066" y="1768"/>
              <a:chExt cx="364" cy="624"/>
            </a:xfrm>
          </p:grpSpPr>
          <p:sp>
            <p:nvSpPr>
              <p:cNvPr id="67615" name="Line 23"/>
              <p:cNvSpPr>
                <a:spLocks noChangeShapeType="1"/>
              </p:cNvSpPr>
              <p:nvPr/>
            </p:nvSpPr>
            <p:spPr bwMode="auto">
              <a:xfrm rot="-5400000">
                <a:off x="2118" y="2080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16" name="Text Box 24"/>
              <p:cNvSpPr txBox="1">
                <a:spLocks noChangeArrowheads="1"/>
              </p:cNvSpPr>
              <p:nvPr/>
            </p:nvSpPr>
            <p:spPr bwMode="auto">
              <a:xfrm>
                <a:off x="2066" y="1968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0/0</a:t>
                </a:r>
              </a:p>
            </p:txBody>
          </p:sp>
        </p:grpSp>
        <p:grpSp>
          <p:nvGrpSpPr>
            <p:cNvPr id="67600" name="Group 25"/>
            <p:cNvGrpSpPr>
              <a:grpSpLocks/>
            </p:cNvGrpSpPr>
            <p:nvPr/>
          </p:nvGrpSpPr>
          <p:grpSpPr bwMode="auto">
            <a:xfrm>
              <a:off x="2596" y="2352"/>
              <a:ext cx="845" cy="212"/>
              <a:chOff x="2596" y="2352"/>
              <a:chExt cx="845" cy="212"/>
            </a:xfrm>
          </p:grpSpPr>
          <p:sp>
            <p:nvSpPr>
              <p:cNvPr id="67613" name="Line 26"/>
              <p:cNvSpPr>
                <a:spLocks noChangeShapeType="1"/>
              </p:cNvSpPr>
              <p:nvPr/>
            </p:nvSpPr>
            <p:spPr bwMode="auto">
              <a:xfrm rot="10800000" flipV="1">
                <a:off x="2596" y="2552"/>
                <a:ext cx="845" cy="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14" name="Text Box 27"/>
              <p:cNvSpPr txBox="1">
                <a:spLocks noChangeArrowheads="1"/>
              </p:cNvSpPr>
              <p:nvPr/>
            </p:nvSpPr>
            <p:spPr bwMode="auto">
              <a:xfrm>
                <a:off x="2834" y="2352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0/0</a:t>
                </a:r>
              </a:p>
            </p:txBody>
          </p:sp>
        </p:grpSp>
        <p:grpSp>
          <p:nvGrpSpPr>
            <p:cNvPr id="67601" name="Group 28"/>
            <p:cNvGrpSpPr>
              <a:grpSpLocks/>
            </p:cNvGrpSpPr>
            <p:nvPr/>
          </p:nvGrpSpPr>
          <p:grpSpPr bwMode="auto">
            <a:xfrm>
              <a:off x="2160" y="1008"/>
              <a:ext cx="544" cy="480"/>
              <a:chOff x="2160" y="1008"/>
              <a:chExt cx="544" cy="480"/>
            </a:xfrm>
          </p:grpSpPr>
          <p:sp>
            <p:nvSpPr>
              <p:cNvPr id="67611" name="Freeform 29"/>
              <p:cNvSpPr>
                <a:spLocks/>
              </p:cNvSpPr>
              <p:nvPr/>
            </p:nvSpPr>
            <p:spPr bwMode="auto">
              <a:xfrm>
                <a:off x="2160" y="1208"/>
                <a:ext cx="544" cy="280"/>
              </a:xfrm>
              <a:custGeom>
                <a:avLst/>
                <a:gdLst>
                  <a:gd name="T0" fmla="*/ 392 w 544"/>
                  <a:gd name="T1" fmla="*/ 280 h 280"/>
                  <a:gd name="T2" fmla="*/ 488 w 544"/>
                  <a:gd name="T3" fmla="*/ 40 h 280"/>
                  <a:gd name="T4" fmla="*/ 56 w 544"/>
                  <a:gd name="T5" fmla="*/ 40 h 280"/>
                  <a:gd name="T6" fmla="*/ 152 w 544"/>
                  <a:gd name="T7" fmla="*/ 280 h 2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4"/>
                  <a:gd name="T13" fmla="*/ 0 h 280"/>
                  <a:gd name="T14" fmla="*/ 544 w 544"/>
                  <a:gd name="T15" fmla="*/ 280 h 2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4" h="280">
                    <a:moveTo>
                      <a:pt x="392" y="280"/>
                    </a:moveTo>
                    <a:cubicBezTo>
                      <a:pt x="468" y="180"/>
                      <a:pt x="544" y="80"/>
                      <a:pt x="488" y="40"/>
                    </a:cubicBezTo>
                    <a:cubicBezTo>
                      <a:pt x="432" y="0"/>
                      <a:pt x="112" y="0"/>
                      <a:pt x="56" y="40"/>
                    </a:cubicBezTo>
                    <a:cubicBezTo>
                      <a:pt x="0" y="80"/>
                      <a:pt x="136" y="240"/>
                      <a:pt x="152" y="28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12" name="Text Box 30"/>
              <p:cNvSpPr txBox="1">
                <a:spLocks noChangeArrowheads="1"/>
              </p:cNvSpPr>
              <p:nvPr/>
            </p:nvSpPr>
            <p:spPr bwMode="auto">
              <a:xfrm>
                <a:off x="2258" y="1008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0/0</a:t>
                </a:r>
              </a:p>
            </p:txBody>
          </p:sp>
        </p:grpSp>
        <p:grpSp>
          <p:nvGrpSpPr>
            <p:cNvPr id="67602" name="Group 31"/>
            <p:cNvGrpSpPr>
              <a:grpSpLocks/>
            </p:cNvGrpSpPr>
            <p:nvPr/>
          </p:nvGrpSpPr>
          <p:grpSpPr bwMode="auto">
            <a:xfrm>
              <a:off x="3344" y="1008"/>
              <a:ext cx="544" cy="480"/>
              <a:chOff x="3344" y="1008"/>
              <a:chExt cx="544" cy="480"/>
            </a:xfrm>
          </p:grpSpPr>
          <p:sp>
            <p:nvSpPr>
              <p:cNvPr id="67609" name="Freeform 32"/>
              <p:cNvSpPr>
                <a:spLocks/>
              </p:cNvSpPr>
              <p:nvPr/>
            </p:nvSpPr>
            <p:spPr bwMode="auto">
              <a:xfrm>
                <a:off x="3344" y="1208"/>
                <a:ext cx="544" cy="280"/>
              </a:xfrm>
              <a:custGeom>
                <a:avLst/>
                <a:gdLst>
                  <a:gd name="T0" fmla="*/ 392 w 544"/>
                  <a:gd name="T1" fmla="*/ 280 h 280"/>
                  <a:gd name="T2" fmla="*/ 488 w 544"/>
                  <a:gd name="T3" fmla="*/ 40 h 280"/>
                  <a:gd name="T4" fmla="*/ 56 w 544"/>
                  <a:gd name="T5" fmla="*/ 40 h 280"/>
                  <a:gd name="T6" fmla="*/ 152 w 544"/>
                  <a:gd name="T7" fmla="*/ 280 h 2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4"/>
                  <a:gd name="T13" fmla="*/ 0 h 280"/>
                  <a:gd name="T14" fmla="*/ 544 w 544"/>
                  <a:gd name="T15" fmla="*/ 280 h 2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4" h="280">
                    <a:moveTo>
                      <a:pt x="392" y="280"/>
                    </a:moveTo>
                    <a:cubicBezTo>
                      <a:pt x="468" y="180"/>
                      <a:pt x="544" y="80"/>
                      <a:pt x="488" y="40"/>
                    </a:cubicBezTo>
                    <a:cubicBezTo>
                      <a:pt x="432" y="0"/>
                      <a:pt x="112" y="0"/>
                      <a:pt x="56" y="40"/>
                    </a:cubicBezTo>
                    <a:cubicBezTo>
                      <a:pt x="0" y="80"/>
                      <a:pt x="136" y="240"/>
                      <a:pt x="152" y="28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10" name="Text Box 33"/>
              <p:cNvSpPr txBox="1">
                <a:spLocks noChangeArrowheads="1"/>
              </p:cNvSpPr>
              <p:nvPr/>
            </p:nvSpPr>
            <p:spPr bwMode="auto">
              <a:xfrm>
                <a:off x="3458" y="1008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1/0</a:t>
                </a:r>
              </a:p>
            </p:txBody>
          </p:sp>
        </p:grpSp>
        <p:grpSp>
          <p:nvGrpSpPr>
            <p:cNvPr id="67603" name="Group 34"/>
            <p:cNvGrpSpPr>
              <a:grpSpLocks/>
            </p:cNvGrpSpPr>
            <p:nvPr/>
          </p:nvGrpSpPr>
          <p:grpSpPr bwMode="auto">
            <a:xfrm>
              <a:off x="3218" y="1776"/>
              <a:ext cx="336" cy="624"/>
              <a:chOff x="3218" y="1776"/>
              <a:chExt cx="336" cy="624"/>
            </a:xfrm>
          </p:grpSpPr>
          <p:sp>
            <p:nvSpPr>
              <p:cNvPr id="67607" name="Line 35"/>
              <p:cNvSpPr>
                <a:spLocks noChangeShapeType="1"/>
              </p:cNvSpPr>
              <p:nvPr/>
            </p:nvSpPr>
            <p:spPr bwMode="auto">
              <a:xfrm rot="-5400000">
                <a:off x="3240" y="2088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8" name="Text Box 36"/>
              <p:cNvSpPr txBox="1">
                <a:spLocks noChangeArrowheads="1"/>
              </p:cNvSpPr>
              <p:nvPr/>
            </p:nvSpPr>
            <p:spPr bwMode="auto">
              <a:xfrm>
                <a:off x="3218" y="1968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1/0</a:t>
                </a:r>
              </a:p>
            </p:txBody>
          </p:sp>
        </p:grpSp>
        <p:grpSp>
          <p:nvGrpSpPr>
            <p:cNvPr id="67604" name="Group 37"/>
            <p:cNvGrpSpPr>
              <a:grpSpLocks/>
            </p:cNvGrpSpPr>
            <p:nvPr/>
          </p:nvGrpSpPr>
          <p:grpSpPr bwMode="auto">
            <a:xfrm>
              <a:off x="2544" y="1728"/>
              <a:ext cx="928" cy="720"/>
              <a:chOff x="2544" y="1728"/>
              <a:chExt cx="928" cy="720"/>
            </a:xfrm>
          </p:grpSpPr>
          <p:sp>
            <p:nvSpPr>
              <p:cNvPr id="67605" name="Line 38"/>
              <p:cNvSpPr>
                <a:spLocks noChangeShapeType="1"/>
              </p:cNvSpPr>
              <p:nvPr/>
            </p:nvSpPr>
            <p:spPr bwMode="auto">
              <a:xfrm flipV="1">
                <a:off x="2544" y="1728"/>
                <a:ext cx="928" cy="7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606" name="Text Box 39"/>
              <p:cNvSpPr txBox="1">
                <a:spLocks noChangeArrowheads="1"/>
              </p:cNvSpPr>
              <p:nvPr/>
            </p:nvSpPr>
            <p:spPr bwMode="auto">
              <a:xfrm>
                <a:off x="2738" y="1872"/>
                <a:ext cx="3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>
                    <a:latin typeface="Verdana" pitchFamily="34" charset="0"/>
                  </a:rPr>
                  <a:t>1/1</a:t>
                </a:r>
              </a:p>
            </p:txBody>
          </p:sp>
        </p:grpSp>
      </p:grpSp>
      <p:graphicFrame>
        <p:nvGraphicFramePr>
          <p:cNvPr id="675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629733"/>
              </p:ext>
            </p:extLst>
          </p:nvPr>
        </p:nvGraphicFramePr>
        <p:xfrm>
          <a:off x="838200" y="3742531"/>
          <a:ext cx="4395787" cy="278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6" name="Document" r:id="rId3" imgW="4866120" imgH="3087360" progId="Word.Document.8">
                  <p:embed/>
                </p:oleObj>
              </mc:Choice>
              <mc:Fallback>
                <p:oleObj name="Document" r:id="rId3" imgW="4866120" imgH="308736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742531"/>
                        <a:ext cx="4395787" cy="2789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31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analysis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75</a:t>
            </a:fld>
            <a:endParaRPr lang="en-US" altLang="x-non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4792286" cy="4503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4200" y="30480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Modulo-3 counter</a:t>
            </a:r>
          </a:p>
        </p:txBody>
      </p:sp>
    </p:spTree>
    <p:extLst>
      <p:ext uri="{BB962C8B-B14F-4D97-AF65-F5344CB8AC3E}">
        <p14:creationId xmlns:p14="http://schemas.microsoft.com/office/powerpoint/2010/main" val="292229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analysis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F2A94960-DDED-4608-9599-0BD1139B87BA}" type="slidenum">
              <a:rPr lang="en-US" altLang="x-none" smtClean="0"/>
              <a:pPr/>
              <a:t>76</a:t>
            </a:fld>
            <a:endParaRPr lang="en-US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7924800" cy="2526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67025" y="4715469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Modulo-4 counter with enable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175" y="5646092"/>
            <a:ext cx="8055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Also, study the examples in your book (Figures 5.17,5.18,5.20)</a:t>
            </a:r>
          </a:p>
        </p:txBody>
      </p:sp>
    </p:spTree>
    <p:extLst>
      <p:ext uri="{BB962C8B-B14F-4D97-AF65-F5344CB8AC3E}">
        <p14:creationId xmlns:p14="http://schemas.microsoft.com/office/powerpoint/2010/main" val="72300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EBD45BC3-EFAA-4A08-AB27-D62A26BE8F49}" type="slidenum">
              <a:rPr lang="en-US" altLang="x-none"/>
              <a:pPr/>
              <a:t>77</a:t>
            </a:fld>
            <a:endParaRPr lang="en-US" altLang="x-none"/>
          </a:p>
        </p:txBody>
      </p:sp>
      <p:sp>
        <p:nvSpPr>
          <p:cNvPr id="68617" name="Rectangle 9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990600"/>
          </a:xfrm>
        </p:spPr>
        <p:txBody>
          <a:bodyPr/>
          <a:lstStyle/>
          <a:p>
            <a:r>
              <a:rPr lang="en-US" altLang="x-none"/>
              <a:t>Sequential circuit analysis summary</a:t>
            </a:r>
          </a:p>
        </p:txBody>
      </p:sp>
      <p:sp>
        <p:nvSpPr>
          <p:cNvPr id="68618" name="Rectangl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To analyze sequential circuits, you have to:</a:t>
            </a:r>
          </a:p>
          <a:p>
            <a:pPr lvl="1"/>
            <a:r>
              <a:rPr lang="en-US" altLang="x-none" dirty="0"/>
              <a:t>Find Boolean expressions for the outputs of the circuit and the flip-flop inputs.</a:t>
            </a:r>
          </a:p>
          <a:p>
            <a:pPr lvl="1"/>
            <a:r>
              <a:rPr lang="en-US" altLang="x-none" dirty="0"/>
              <a:t>Use these expressions to fill in the output and flip-flop input columns in the state table.</a:t>
            </a:r>
          </a:p>
          <a:p>
            <a:pPr lvl="1"/>
            <a:r>
              <a:rPr lang="en-US" altLang="x-none" dirty="0"/>
              <a:t>Finally, use the characteristic equation or characteristic table of the flip-flop to fill in the next state columns.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The result of sequential circuit analysis is a state table or a state diagram describing the circuit.</a:t>
            </a:r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7696200" y="4953000"/>
          <a:ext cx="1295400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3" name="Clip" r:id="rId3" imgW="1449720" imgH="1404720" progId="">
                  <p:embed/>
                </p:oleObj>
              </mc:Choice>
              <mc:Fallback>
                <p:oleObj name="Clip" r:id="rId3" imgW="1449720" imgH="14047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953000"/>
                        <a:ext cx="1295400" cy="1255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4E0839A6-309C-488B-BCFB-3514C42377C7}" type="slidenum">
              <a:rPr lang="en-US" altLang="x-none"/>
              <a:pPr/>
              <a:t>78</a:t>
            </a:fld>
            <a:endParaRPr lang="en-US" altLang="x-none"/>
          </a:p>
        </p:txBody>
      </p:sp>
      <p:sp>
        <p:nvSpPr>
          <p:cNvPr id="145416" name="Rectang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Two models of sequential circuits</a:t>
            </a:r>
          </a:p>
        </p:txBody>
      </p:sp>
      <p:pic>
        <p:nvPicPr>
          <p:cNvPr id="14541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7372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9525" y="5788967"/>
            <a:ext cx="8040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These two models are commonly referred to as Finite State Machines (FSM)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C0640811-9FE2-4A60-B5DE-9AFF4452B335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18461" name="Rectang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Sequential Circuits</a:t>
            </a:r>
          </a:p>
        </p:txBody>
      </p:sp>
      <p:sp>
        <p:nvSpPr>
          <p:cNvPr id="18462" name="Rectangle 3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endParaRPr lang="en-US" altLang="x-none" sz="2200" dirty="0"/>
          </a:p>
          <a:p>
            <a:r>
              <a:rPr lang="en-US" altLang="x-none" sz="2200" dirty="0"/>
              <a:t>In contrast, the output of a sequential circuit depends on not only the inputs, but also the </a:t>
            </a:r>
            <a:r>
              <a:rPr lang="en-US" altLang="x-none" sz="2200" b="1" dirty="0"/>
              <a:t>state</a:t>
            </a:r>
            <a:r>
              <a:rPr lang="en-US" altLang="x-none" sz="2200" dirty="0"/>
              <a:t>, or the current content of a memory block.</a:t>
            </a:r>
          </a:p>
          <a:p>
            <a:r>
              <a:rPr lang="en-US" altLang="x-none" sz="2200" dirty="0"/>
              <a:t>Similar to a function (in a programming language) that uses global variables and/or persistent internal states. E.g. </a:t>
            </a:r>
            <a:r>
              <a:rPr lang="en-US" altLang="x-none" sz="2200" dirty="0" err="1"/>
              <a:t>list.size</a:t>
            </a:r>
            <a:r>
              <a:rPr lang="en-US" altLang="x-none" sz="2200" dirty="0"/>
              <a:t>() </a:t>
            </a:r>
          </a:p>
          <a:p>
            <a:r>
              <a:rPr lang="en-US" altLang="x-none" sz="2200" dirty="0"/>
              <a:t>The memory content changes as the circuit runs.</a:t>
            </a:r>
          </a:p>
          <a:p>
            <a:pPr lvl="1"/>
            <a:r>
              <a:rPr lang="en-US" altLang="x-none" sz="2000" dirty="0"/>
              <a:t>This makes things more difficult to understand, since the same inputs can yield different outputs, depending on what’s stored in memory</a:t>
            </a:r>
            <a:endParaRPr lang="en-US" altLang="x-none" sz="1900" dirty="0"/>
          </a:p>
          <a:p>
            <a:pPr lvl="1"/>
            <a:r>
              <a:rPr lang="en-US" altLang="x-none" sz="1900" dirty="0"/>
              <a:t>We’ll some need new techniques for analyzing and designing sequential circuits.</a:t>
            </a:r>
          </a:p>
        </p:txBody>
      </p:sp>
      <p:grpSp>
        <p:nvGrpSpPr>
          <p:cNvPr id="18439" name="Group 5"/>
          <p:cNvGrpSpPr>
            <a:grpSpLocks/>
          </p:cNvGrpSpPr>
          <p:nvPr/>
        </p:nvGrpSpPr>
        <p:grpSpPr bwMode="auto">
          <a:xfrm>
            <a:off x="3540125" y="1371600"/>
            <a:ext cx="2209800" cy="609600"/>
            <a:chOff x="1728" y="1824"/>
            <a:chExt cx="1392" cy="384"/>
          </a:xfrm>
        </p:grpSpPr>
        <p:sp>
          <p:nvSpPr>
            <p:cNvPr id="18458" name="Text Box 6"/>
            <p:cNvSpPr txBox="1">
              <a:spLocks noChangeArrowheads="1"/>
            </p:cNvSpPr>
            <p:nvPr/>
          </p:nvSpPr>
          <p:spPr bwMode="auto">
            <a:xfrm>
              <a:off x="1824" y="1824"/>
              <a:ext cx="12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/>
                <a:t>Combinational</a:t>
              </a:r>
            </a:p>
            <a:p>
              <a:r>
                <a:rPr lang="en-US" altLang="x-none" sz="1600"/>
                <a:t>circuit</a:t>
              </a:r>
            </a:p>
          </p:txBody>
        </p:sp>
        <p:sp>
          <p:nvSpPr>
            <p:cNvPr id="18459" name="Rectangle 7"/>
            <p:cNvSpPr>
              <a:spLocks noChangeArrowheads="1"/>
            </p:cNvSpPr>
            <p:nvPr/>
          </p:nvSpPr>
          <p:spPr bwMode="auto">
            <a:xfrm>
              <a:off x="1728" y="1824"/>
              <a:ext cx="1392" cy="38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x-none" altLang="x-none"/>
            </a:p>
          </p:txBody>
        </p:sp>
      </p:grpSp>
      <p:grpSp>
        <p:nvGrpSpPr>
          <p:cNvPr id="18440" name="Group 8"/>
          <p:cNvGrpSpPr>
            <a:grpSpLocks/>
          </p:cNvGrpSpPr>
          <p:nvPr/>
        </p:nvGrpSpPr>
        <p:grpSpPr bwMode="auto">
          <a:xfrm>
            <a:off x="2379663" y="1371600"/>
            <a:ext cx="1160462" cy="336550"/>
            <a:chOff x="997" y="1824"/>
            <a:chExt cx="731" cy="212"/>
          </a:xfrm>
        </p:grpSpPr>
        <p:sp>
          <p:nvSpPr>
            <p:cNvPr id="18456" name="Line 9"/>
            <p:cNvSpPr>
              <a:spLocks noChangeShapeType="1"/>
            </p:cNvSpPr>
            <p:nvPr/>
          </p:nvSpPr>
          <p:spPr bwMode="auto">
            <a:xfrm>
              <a:off x="1440" y="1920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Text Box 10"/>
            <p:cNvSpPr txBox="1">
              <a:spLocks noChangeArrowheads="1"/>
            </p:cNvSpPr>
            <p:nvPr/>
          </p:nvSpPr>
          <p:spPr bwMode="auto">
            <a:xfrm>
              <a:off x="997" y="1824"/>
              <a:ext cx="43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/>
                <a:t>Inputs</a:t>
              </a:r>
              <a:endParaRPr lang="en-US" altLang="x-none" sz="1400"/>
            </a:p>
          </p:txBody>
        </p:sp>
      </p:grpSp>
      <p:grpSp>
        <p:nvGrpSpPr>
          <p:cNvPr id="18441" name="Group 11"/>
          <p:cNvGrpSpPr>
            <a:grpSpLocks/>
          </p:cNvGrpSpPr>
          <p:nvPr/>
        </p:nvGrpSpPr>
        <p:grpSpPr bwMode="auto">
          <a:xfrm>
            <a:off x="3082925" y="1828800"/>
            <a:ext cx="3124200" cy="990600"/>
            <a:chOff x="1440" y="2112"/>
            <a:chExt cx="1968" cy="624"/>
          </a:xfrm>
        </p:grpSpPr>
        <p:grpSp>
          <p:nvGrpSpPr>
            <p:cNvPr id="18445" name="Group 12"/>
            <p:cNvGrpSpPr>
              <a:grpSpLocks/>
            </p:cNvGrpSpPr>
            <p:nvPr/>
          </p:nvGrpSpPr>
          <p:grpSpPr bwMode="auto">
            <a:xfrm>
              <a:off x="1728" y="2352"/>
              <a:ext cx="1392" cy="384"/>
              <a:chOff x="1728" y="2352"/>
              <a:chExt cx="1392" cy="384"/>
            </a:xfrm>
          </p:grpSpPr>
          <p:sp>
            <p:nvSpPr>
              <p:cNvPr id="18454" name="Text Box 13"/>
              <p:cNvSpPr txBox="1">
                <a:spLocks noChangeArrowheads="1"/>
              </p:cNvSpPr>
              <p:nvPr/>
            </p:nvSpPr>
            <p:spPr bwMode="auto">
              <a:xfrm>
                <a:off x="1824" y="2448"/>
                <a:ext cx="120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ctr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x-none" sz="1600"/>
                  <a:t>Memory</a:t>
                </a:r>
                <a:endParaRPr lang="en-US" altLang="x-none" sz="1400"/>
              </a:p>
            </p:txBody>
          </p:sp>
          <p:sp>
            <p:nvSpPr>
              <p:cNvPr id="2" name="Rectangle 14"/>
              <p:cNvSpPr>
                <a:spLocks noChangeArrowheads="1"/>
              </p:cNvSpPr>
              <p:nvPr/>
            </p:nvSpPr>
            <p:spPr bwMode="auto">
              <a:xfrm>
                <a:off x="1728" y="2352"/>
                <a:ext cx="1392" cy="38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3000"/>
                </a:schemeClr>
              </a:solidFill>
              <a:ln>
                <a:headEnd type="none" w="sm" len="sm"/>
                <a:tailEnd type="none" w="sm" len="sm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18446" name="Group 15"/>
            <p:cNvGrpSpPr>
              <a:grpSpLocks/>
            </p:cNvGrpSpPr>
            <p:nvPr/>
          </p:nvGrpSpPr>
          <p:grpSpPr bwMode="auto">
            <a:xfrm>
              <a:off x="3120" y="2112"/>
              <a:ext cx="288" cy="432"/>
              <a:chOff x="3120" y="2112"/>
              <a:chExt cx="288" cy="432"/>
            </a:xfrm>
          </p:grpSpPr>
          <p:sp>
            <p:nvSpPr>
              <p:cNvPr id="18451" name="Line 16"/>
              <p:cNvSpPr>
                <a:spLocks noChangeShapeType="1"/>
              </p:cNvSpPr>
              <p:nvPr/>
            </p:nvSpPr>
            <p:spPr bwMode="auto">
              <a:xfrm>
                <a:off x="3120" y="2544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52" name="Line 17"/>
              <p:cNvSpPr>
                <a:spLocks noChangeShapeType="1"/>
              </p:cNvSpPr>
              <p:nvPr/>
            </p:nvSpPr>
            <p:spPr bwMode="auto">
              <a:xfrm>
                <a:off x="3408" y="2112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53" name="Line 18"/>
              <p:cNvSpPr>
                <a:spLocks noChangeShapeType="1"/>
              </p:cNvSpPr>
              <p:nvPr/>
            </p:nvSpPr>
            <p:spPr bwMode="auto">
              <a:xfrm>
                <a:off x="3120" y="2112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447" name="Group 19"/>
            <p:cNvGrpSpPr>
              <a:grpSpLocks/>
            </p:cNvGrpSpPr>
            <p:nvPr/>
          </p:nvGrpSpPr>
          <p:grpSpPr bwMode="auto">
            <a:xfrm>
              <a:off x="1440" y="2112"/>
              <a:ext cx="288" cy="432"/>
              <a:chOff x="1440" y="2112"/>
              <a:chExt cx="288" cy="432"/>
            </a:xfrm>
          </p:grpSpPr>
          <p:sp>
            <p:nvSpPr>
              <p:cNvPr id="18448" name="Line 20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49" name="Line 21"/>
              <p:cNvSpPr>
                <a:spLocks noChangeShapeType="1"/>
              </p:cNvSpPr>
              <p:nvPr/>
            </p:nvSpPr>
            <p:spPr bwMode="auto">
              <a:xfrm>
                <a:off x="1440" y="2544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50" name="Line 22"/>
              <p:cNvSpPr>
                <a:spLocks noChangeShapeType="1"/>
              </p:cNvSpPr>
              <p:nvPr/>
            </p:nvSpPr>
            <p:spPr bwMode="auto">
              <a:xfrm>
                <a:off x="1440" y="2112"/>
                <a:ext cx="0" cy="43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42" name="Group 23"/>
          <p:cNvGrpSpPr>
            <a:grpSpLocks/>
          </p:cNvGrpSpPr>
          <p:nvPr/>
        </p:nvGrpSpPr>
        <p:grpSpPr bwMode="auto">
          <a:xfrm>
            <a:off x="5749925" y="1371600"/>
            <a:ext cx="1349375" cy="336550"/>
            <a:chOff x="3120" y="1824"/>
            <a:chExt cx="850" cy="212"/>
          </a:xfrm>
        </p:grpSpPr>
        <p:sp>
          <p:nvSpPr>
            <p:cNvPr id="18443" name="Text Box 24"/>
            <p:cNvSpPr txBox="1">
              <a:spLocks noChangeArrowheads="1"/>
            </p:cNvSpPr>
            <p:nvPr/>
          </p:nvSpPr>
          <p:spPr bwMode="auto">
            <a:xfrm>
              <a:off x="3448" y="1824"/>
              <a:ext cx="5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ctr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x-none" sz="1600"/>
                <a:t>Outputs</a:t>
              </a:r>
              <a:endParaRPr lang="en-US" altLang="x-none" sz="1400"/>
            </a:p>
          </p:txBody>
        </p:sp>
        <p:sp>
          <p:nvSpPr>
            <p:cNvPr id="18444" name="Line 25"/>
            <p:cNvSpPr>
              <a:spLocks noChangeShapeType="1"/>
            </p:cNvSpPr>
            <p:nvPr/>
          </p:nvSpPr>
          <p:spPr bwMode="auto">
            <a:xfrm>
              <a:off x="3120" y="1920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146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AA54EB1F-DA1F-4B88-9582-CC0ADABB89A4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19467" name="Rectang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Examples of Sequential Devices</a:t>
            </a:r>
          </a:p>
        </p:txBody>
      </p:sp>
      <p:sp>
        <p:nvSpPr>
          <p:cNvPr id="19468" name="Rectangle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200" dirty="0"/>
              <a:t>Many real-life devices are sequential in nature:</a:t>
            </a:r>
          </a:p>
          <a:p>
            <a:pPr lvl="1"/>
            <a:r>
              <a:rPr lang="en-US" altLang="x-none" sz="2100" b="1" dirty="0"/>
              <a:t>Combination locks </a:t>
            </a:r>
            <a:r>
              <a:rPr lang="en-US" altLang="x-none" sz="2100" dirty="0"/>
              <a:t>open if you enter numbers in the right order.</a:t>
            </a:r>
          </a:p>
          <a:p>
            <a:pPr lvl="1"/>
            <a:r>
              <a:rPr lang="en-US" altLang="x-none" sz="2100" b="1" dirty="0"/>
              <a:t>Elevators</a:t>
            </a:r>
            <a:r>
              <a:rPr lang="en-US" altLang="x-none" sz="2100" dirty="0"/>
              <a:t> move up or down and open or close depending on the buttons that are pressed on different floors and in the elevator itself.</a:t>
            </a:r>
          </a:p>
          <a:p>
            <a:pPr lvl="1"/>
            <a:r>
              <a:rPr lang="en-US" altLang="x-none" sz="2100" b="1" dirty="0"/>
              <a:t>Traffic lights </a:t>
            </a:r>
            <a:r>
              <a:rPr lang="en-US" altLang="x-none" sz="2100" dirty="0"/>
              <a:t>switch colors sequentially.</a:t>
            </a:r>
          </a:p>
          <a:p>
            <a:r>
              <a:rPr lang="en-US" altLang="x-none" sz="2200" dirty="0"/>
              <a:t>Most importantly, computers are sequential!</a:t>
            </a:r>
          </a:p>
          <a:p>
            <a:pPr lvl="1"/>
            <a:r>
              <a:rPr lang="en-US" altLang="x-none" sz="1900" dirty="0"/>
              <a:t>For example, key presses and mouse clicks mean different things depending on which program is running and the state of that program.</a:t>
            </a:r>
          </a:p>
        </p:txBody>
      </p:sp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6294438" y="4800600"/>
          <a:ext cx="1630362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1" name="Clip" r:id="rId4" imgW="3687480" imgH="3468960" progId="">
                  <p:embed/>
                </p:oleObj>
              </mc:Choice>
              <mc:Fallback>
                <p:oleObj name="Clip" r:id="rId4" imgW="3687480" imgH="34689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4438" y="4800600"/>
                        <a:ext cx="1630362" cy="153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3932238" y="4876800"/>
          <a:ext cx="1571625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2" name="Clip" r:id="rId6" imgW="1801080" imgH="1545840" progId="">
                  <p:embed/>
                </p:oleObj>
              </mc:Choice>
              <mc:Fallback>
                <p:oleObj name="Clip" r:id="rId6" imgW="1801080" imgH="15458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238" y="4876800"/>
                        <a:ext cx="1571625" cy="1349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48200"/>
            <a:ext cx="2743200" cy="18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14125"/>
      </p:ext>
    </p:extLst>
  </p:cSld>
  <p:clrMapOvr>
    <a:masterClrMapping/>
  </p:clrMapOvr>
</p:sld>
</file>

<file path=ppt/theme/theme1.xml><?xml version="1.0" encoding="utf-8"?>
<a:theme xmlns:a="http://schemas.openxmlformats.org/drawingml/2006/main" name="1_Origin">
  <a:themeElements>
    <a:clrScheme name="1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Origin">
  <a:themeElements>
    <a:clrScheme name="8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8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Origin">
  <a:themeElements>
    <a:clrScheme name="9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9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0_Origin">
  <a:themeElements>
    <a:clrScheme name="10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0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1_Origin">
  <a:themeElements>
    <a:clrScheme name="11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1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2_Origin">
  <a:themeElements>
    <a:clrScheme name="12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2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2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3_Origin">
  <a:themeElements>
    <a:clrScheme name="13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3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3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4_Origin">
  <a:themeElements>
    <a:clrScheme name="14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4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5_Origin">
  <a:themeElements>
    <a:clrScheme name="15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5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6_Origin">
  <a:themeElements>
    <a:clrScheme name="16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6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7_Origin">
  <a:themeElements>
    <a:clrScheme name="17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7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7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rigin">
  <a:themeElements>
    <a:clrScheme name="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8_Origin">
  <a:themeElements>
    <a:clrScheme name="18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8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8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9_Origin">
  <a:themeElements>
    <a:clrScheme name="19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9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9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0_Origin">
  <a:themeElements>
    <a:clrScheme name="20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0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1_Origin">
  <a:themeElements>
    <a:clrScheme name="21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1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1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2_Origin">
  <a:themeElements>
    <a:clrScheme name="22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2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2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3_Origin">
  <a:themeElements>
    <a:clrScheme name="23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3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3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5_Origin">
  <a:themeElements>
    <a:clrScheme name="25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5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5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26_Origin">
  <a:themeElements>
    <a:clrScheme name="26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6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6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27_Origin">
  <a:themeElements>
    <a:clrScheme name="27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7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7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8_Origin">
  <a:themeElements>
    <a:clrScheme name="28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8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8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rigin">
  <a:themeElements>
    <a:clrScheme name="2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29_Origin">
  <a:themeElements>
    <a:clrScheme name="29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9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9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30_Origin">
  <a:themeElements>
    <a:clrScheme name="30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0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0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31_Origin">
  <a:themeElements>
    <a:clrScheme name="31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1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1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32_Origin">
  <a:themeElements>
    <a:clrScheme name="32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2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2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33_Origin">
  <a:themeElements>
    <a:clrScheme name="33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3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3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34_Origin">
  <a:themeElements>
    <a:clrScheme name="34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4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4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35_Origin">
  <a:themeElements>
    <a:clrScheme name="35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5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5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36_Origin">
  <a:themeElements>
    <a:clrScheme name="36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6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6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37_Origin">
  <a:themeElements>
    <a:clrScheme name="37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7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7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38_Origin">
  <a:themeElements>
    <a:clrScheme name="38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8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8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rigin">
  <a:themeElements>
    <a:clrScheme name="3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39_Origin">
  <a:themeElements>
    <a:clrScheme name="39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9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9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40_Origin">
  <a:themeElements>
    <a:clrScheme name="40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40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0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41_Origin">
  <a:themeElements>
    <a:clrScheme name="41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41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1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42_Origin">
  <a:themeElements>
    <a:clrScheme name="42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42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2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43_Origin">
  <a:themeElements>
    <a:clrScheme name="43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43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3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44_Origin">
  <a:themeElements>
    <a:clrScheme name="44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44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4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45_Origin">
  <a:themeElements>
    <a:clrScheme name="45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45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5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46_Origin">
  <a:themeElements>
    <a:clrScheme name="46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46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6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1_Solstice">
  <a:themeElements>
    <a:clrScheme name="1_Solstice 1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FFFFFF"/>
      </a:accent3>
      <a:accent4>
        <a:srgbClr val="000000"/>
      </a:accent4>
      <a:accent5>
        <a:srgbClr val="AEC7D0"/>
      </a:accent5>
      <a:accent6>
        <a:srgbClr val="E6A608"/>
      </a:accent6>
      <a:hlink>
        <a:srgbClr val="8DC765"/>
      </a:hlink>
      <a:folHlink>
        <a:srgbClr val="AA8A14"/>
      </a:folHlink>
    </a:clrScheme>
    <a:fontScheme name="1_Solstic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olstice 1">
        <a:dk1>
          <a:srgbClr val="000000"/>
        </a:dk1>
        <a:lt1>
          <a:srgbClr val="FFFFFF"/>
        </a:lt1>
        <a:dk2>
          <a:srgbClr val="4F271C"/>
        </a:dk2>
        <a:lt2>
          <a:srgbClr val="E7DEC9"/>
        </a:lt2>
        <a:accent1>
          <a:srgbClr val="3891A7"/>
        </a:accent1>
        <a:accent2>
          <a:srgbClr val="FEB80A"/>
        </a:accent2>
        <a:accent3>
          <a:srgbClr val="FFFFFF"/>
        </a:accent3>
        <a:accent4>
          <a:srgbClr val="000000"/>
        </a:accent4>
        <a:accent5>
          <a:srgbClr val="AEC7D0"/>
        </a:accent5>
        <a:accent6>
          <a:srgbClr val="E6A608"/>
        </a:accent6>
        <a:hlink>
          <a:srgbClr val="8DC765"/>
        </a:hlink>
        <a:folHlink>
          <a:srgbClr val="AA8A1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2_Solstice">
  <a:themeElements>
    <a:clrScheme name="2_Solstice 1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FFFFFF"/>
      </a:accent3>
      <a:accent4>
        <a:srgbClr val="000000"/>
      </a:accent4>
      <a:accent5>
        <a:srgbClr val="AEC7D0"/>
      </a:accent5>
      <a:accent6>
        <a:srgbClr val="E6A608"/>
      </a:accent6>
      <a:hlink>
        <a:srgbClr val="8DC765"/>
      </a:hlink>
      <a:folHlink>
        <a:srgbClr val="AA8A14"/>
      </a:folHlink>
    </a:clrScheme>
    <a:fontScheme name="2_Solstic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Solstice 1">
        <a:dk1>
          <a:srgbClr val="000000"/>
        </a:dk1>
        <a:lt1>
          <a:srgbClr val="FFFFFF"/>
        </a:lt1>
        <a:dk2>
          <a:srgbClr val="4F271C"/>
        </a:dk2>
        <a:lt2>
          <a:srgbClr val="E7DEC9"/>
        </a:lt2>
        <a:accent1>
          <a:srgbClr val="3891A7"/>
        </a:accent1>
        <a:accent2>
          <a:srgbClr val="FEB80A"/>
        </a:accent2>
        <a:accent3>
          <a:srgbClr val="FFFFFF"/>
        </a:accent3>
        <a:accent4>
          <a:srgbClr val="000000"/>
        </a:accent4>
        <a:accent5>
          <a:srgbClr val="AEC7D0"/>
        </a:accent5>
        <a:accent6>
          <a:srgbClr val="E6A608"/>
        </a:accent6>
        <a:hlink>
          <a:srgbClr val="8DC765"/>
        </a:hlink>
        <a:folHlink>
          <a:srgbClr val="AA8A1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rigin">
  <a:themeElements>
    <a:clrScheme name="4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4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3_Solstice">
  <a:themeElements>
    <a:clrScheme name="3_Solstice 1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FFFFFF"/>
      </a:accent3>
      <a:accent4>
        <a:srgbClr val="000000"/>
      </a:accent4>
      <a:accent5>
        <a:srgbClr val="AEC7D0"/>
      </a:accent5>
      <a:accent6>
        <a:srgbClr val="E6A608"/>
      </a:accent6>
      <a:hlink>
        <a:srgbClr val="8DC765"/>
      </a:hlink>
      <a:folHlink>
        <a:srgbClr val="AA8A14"/>
      </a:folHlink>
    </a:clrScheme>
    <a:fontScheme name="3_Solstic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Solstice 1">
        <a:dk1>
          <a:srgbClr val="000000"/>
        </a:dk1>
        <a:lt1>
          <a:srgbClr val="FFFFFF"/>
        </a:lt1>
        <a:dk2>
          <a:srgbClr val="4F271C"/>
        </a:dk2>
        <a:lt2>
          <a:srgbClr val="E7DEC9"/>
        </a:lt2>
        <a:accent1>
          <a:srgbClr val="3891A7"/>
        </a:accent1>
        <a:accent2>
          <a:srgbClr val="FEB80A"/>
        </a:accent2>
        <a:accent3>
          <a:srgbClr val="FFFFFF"/>
        </a:accent3>
        <a:accent4>
          <a:srgbClr val="000000"/>
        </a:accent4>
        <a:accent5>
          <a:srgbClr val="AEC7D0"/>
        </a:accent5>
        <a:accent6>
          <a:srgbClr val="E6A608"/>
        </a:accent6>
        <a:hlink>
          <a:srgbClr val="8DC765"/>
        </a:hlink>
        <a:folHlink>
          <a:srgbClr val="AA8A1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4_Solstice">
  <a:themeElements>
    <a:clrScheme name="4_Solstice 1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FFFFFF"/>
      </a:accent3>
      <a:accent4>
        <a:srgbClr val="000000"/>
      </a:accent4>
      <a:accent5>
        <a:srgbClr val="AEC7D0"/>
      </a:accent5>
      <a:accent6>
        <a:srgbClr val="E6A608"/>
      </a:accent6>
      <a:hlink>
        <a:srgbClr val="8DC765"/>
      </a:hlink>
      <a:folHlink>
        <a:srgbClr val="AA8A14"/>
      </a:folHlink>
    </a:clrScheme>
    <a:fontScheme name="4_Solstic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Solstice 1">
        <a:dk1>
          <a:srgbClr val="000000"/>
        </a:dk1>
        <a:lt1>
          <a:srgbClr val="FFFFFF"/>
        </a:lt1>
        <a:dk2>
          <a:srgbClr val="4F271C"/>
        </a:dk2>
        <a:lt2>
          <a:srgbClr val="E7DEC9"/>
        </a:lt2>
        <a:accent1>
          <a:srgbClr val="3891A7"/>
        </a:accent1>
        <a:accent2>
          <a:srgbClr val="FEB80A"/>
        </a:accent2>
        <a:accent3>
          <a:srgbClr val="FFFFFF"/>
        </a:accent3>
        <a:accent4>
          <a:srgbClr val="000000"/>
        </a:accent4>
        <a:accent5>
          <a:srgbClr val="AEC7D0"/>
        </a:accent5>
        <a:accent6>
          <a:srgbClr val="E6A608"/>
        </a:accent6>
        <a:hlink>
          <a:srgbClr val="8DC765"/>
        </a:hlink>
        <a:folHlink>
          <a:srgbClr val="AA8A1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5_Solstice">
  <a:themeElements>
    <a:clrScheme name="5_Solstice 1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FFFFFF"/>
      </a:accent3>
      <a:accent4>
        <a:srgbClr val="000000"/>
      </a:accent4>
      <a:accent5>
        <a:srgbClr val="AEC7D0"/>
      </a:accent5>
      <a:accent6>
        <a:srgbClr val="E6A608"/>
      </a:accent6>
      <a:hlink>
        <a:srgbClr val="8DC765"/>
      </a:hlink>
      <a:folHlink>
        <a:srgbClr val="AA8A14"/>
      </a:folHlink>
    </a:clrScheme>
    <a:fontScheme name="5_Solstic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Solstice 1">
        <a:dk1>
          <a:srgbClr val="000000"/>
        </a:dk1>
        <a:lt1>
          <a:srgbClr val="FFFFFF"/>
        </a:lt1>
        <a:dk2>
          <a:srgbClr val="4F271C"/>
        </a:dk2>
        <a:lt2>
          <a:srgbClr val="E7DEC9"/>
        </a:lt2>
        <a:accent1>
          <a:srgbClr val="3891A7"/>
        </a:accent1>
        <a:accent2>
          <a:srgbClr val="FEB80A"/>
        </a:accent2>
        <a:accent3>
          <a:srgbClr val="FFFFFF"/>
        </a:accent3>
        <a:accent4>
          <a:srgbClr val="000000"/>
        </a:accent4>
        <a:accent5>
          <a:srgbClr val="AEC7D0"/>
        </a:accent5>
        <a:accent6>
          <a:srgbClr val="E6A608"/>
        </a:accent6>
        <a:hlink>
          <a:srgbClr val="8DC765"/>
        </a:hlink>
        <a:folHlink>
          <a:srgbClr val="AA8A1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6_Solstice">
  <a:themeElements>
    <a:clrScheme name="6_Solstice 1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FFFFFF"/>
      </a:accent3>
      <a:accent4>
        <a:srgbClr val="000000"/>
      </a:accent4>
      <a:accent5>
        <a:srgbClr val="AEC7D0"/>
      </a:accent5>
      <a:accent6>
        <a:srgbClr val="E6A608"/>
      </a:accent6>
      <a:hlink>
        <a:srgbClr val="8DC765"/>
      </a:hlink>
      <a:folHlink>
        <a:srgbClr val="AA8A14"/>
      </a:folHlink>
    </a:clrScheme>
    <a:fontScheme name="6_Solstic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Solstice 1">
        <a:dk1>
          <a:srgbClr val="000000"/>
        </a:dk1>
        <a:lt1>
          <a:srgbClr val="FFFFFF"/>
        </a:lt1>
        <a:dk2>
          <a:srgbClr val="4F271C"/>
        </a:dk2>
        <a:lt2>
          <a:srgbClr val="E7DEC9"/>
        </a:lt2>
        <a:accent1>
          <a:srgbClr val="3891A7"/>
        </a:accent1>
        <a:accent2>
          <a:srgbClr val="FEB80A"/>
        </a:accent2>
        <a:accent3>
          <a:srgbClr val="FFFFFF"/>
        </a:accent3>
        <a:accent4>
          <a:srgbClr val="000000"/>
        </a:accent4>
        <a:accent5>
          <a:srgbClr val="AEC7D0"/>
        </a:accent5>
        <a:accent6>
          <a:srgbClr val="E6A608"/>
        </a:accent6>
        <a:hlink>
          <a:srgbClr val="8DC765"/>
        </a:hlink>
        <a:folHlink>
          <a:srgbClr val="AA8A1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Origin">
  <a:themeElements>
    <a:clrScheme name="5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5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rigin">
  <a:themeElements>
    <a:clrScheme name="6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6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rigin">
  <a:themeElements>
    <a:clrScheme name="7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7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4_Origin">
  <a:themeElements>
    <a:clrScheme name="24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4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4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7729</TotalTime>
  <Words>6500</Words>
  <Application>Microsoft Macintosh PowerPoint</Application>
  <PresentationFormat>On-screen Show (4:3)</PresentationFormat>
  <Paragraphs>986</Paragraphs>
  <Slides>78</Slides>
  <Notes>2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53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143" baseType="lpstr">
      <vt:lpstr>Arial</vt:lpstr>
      <vt:lpstr>Bookman Old Style</vt:lpstr>
      <vt:lpstr>Gill Sans MT</vt:lpstr>
      <vt:lpstr>Times New Roman</vt:lpstr>
      <vt:lpstr>Verdana</vt:lpstr>
      <vt:lpstr>Wingdings</vt:lpstr>
      <vt:lpstr>Wingdings 2</vt:lpstr>
      <vt:lpstr>Wingdings 3</vt:lpstr>
      <vt:lpstr>1_Origin</vt:lpstr>
      <vt:lpstr>Origin</vt:lpstr>
      <vt:lpstr>2_Origin</vt:lpstr>
      <vt:lpstr>3_Origin</vt:lpstr>
      <vt:lpstr>4_Origin</vt:lpstr>
      <vt:lpstr>5_Origin</vt:lpstr>
      <vt:lpstr>6_Origin</vt:lpstr>
      <vt:lpstr>7_Origin</vt:lpstr>
      <vt:lpstr>24_Origin</vt:lpstr>
      <vt:lpstr>8_Origin</vt:lpstr>
      <vt:lpstr>9_Origin</vt:lpstr>
      <vt:lpstr>10_Origin</vt:lpstr>
      <vt:lpstr>11_Origin</vt:lpstr>
      <vt:lpstr>12_Origin</vt:lpstr>
      <vt:lpstr>13_Origin</vt:lpstr>
      <vt:lpstr>14_Origin</vt:lpstr>
      <vt:lpstr>15_Origin</vt:lpstr>
      <vt:lpstr>16_Origin</vt:lpstr>
      <vt:lpstr>17_Origin</vt:lpstr>
      <vt:lpstr>18_Origin</vt:lpstr>
      <vt:lpstr>19_Origin</vt:lpstr>
      <vt:lpstr>20_Origin</vt:lpstr>
      <vt:lpstr>21_Origin</vt:lpstr>
      <vt:lpstr>22_Origin</vt:lpstr>
      <vt:lpstr>23_Origin</vt:lpstr>
      <vt:lpstr>25_Origin</vt:lpstr>
      <vt:lpstr>26_Origin</vt:lpstr>
      <vt:lpstr>27_Origin</vt:lpstr>
      <vt:lpstr>28_Origin</vt:lpstr>
      <vt:lpstr>29_Origin</vt:lpstr>
      <vt:lpstr>30_Origin</vt:lpstr>
      <vt:lpstr>31_Origin</vt:lpstr>
      <vt:lpstr>32_Origin</vt:lpstr>
      <vt:lpstr>33_Origin</vt:lpstr>
      <vt:lpstr>34_Origin</vt:lpstr>
      <vt:lpstr>35_Origin</vt:lpstr>
      <vt:lpstr>36_Origin</vt:lpstr>
      <vt:lpstr>37_Origin</vt:lpstr>
      <vt:lpstr>38_Origin</vt:lpstr>
      <vt:lpstr>39_Origin</vt:lpstr>
      <vt:lpstr>40_Origin</vt:lpstr>
      <vt:lpstr>41_Origin</vt:lpstr>
      <vt:lpstr>42_Origin</vt:lpstr>
      <vt:lpstr>43_Origin</vt:lpstr>
      <vt:lpstr>44_Origin</vt:lpstr>
      <vt:lpstr>45_Origin</vt:lpstr>
      <vt:lpstr>46_Origin</vt:lpstr>
      <vt:lpstr>1_Solstice</vt:lpstr>
      <vt:lpstr>2_Solstice</vt:lpstr>
      <vt:lpstr>3_Solstice</vt:lpstr>
      <vt:lpstr>4_Solstice</vt:lpstr>
      <vt:lpstr>5_Solstice</vt:lpstr>
      <vt:lpstr>6_Solstice</vt:lpstr>
      <vt:lpstr>Clip</vt:lpstr>
      <vt:lpstr>Bitmap Image</vt:lpstr>
      <vt:lpstr>Document</vt:lpstr>
      <vt:lpstr>Bit Eşlem Resmi</vt:lpstr>
      <vt:lpstr>PowerPoint Presentation</vt:lpstr>
      <vt:lpstr>PowerPoint Presentation</vt:lpstr>
      <vt:lpstr>A possible solution:</vt:lpstr>
      <vt:lpstr>Sequential circuits</vt:lpstr>
      <vt:lpstr>Calling the flight attendant</vt:lpstr>
      <vt:lpstr>Combinational vs Sequential</vt:lpstr>
      <vt:lpstr>Combinational Circuits</vt:lpstr>
      <vt:lpstr>Sequential Circuits</vt:lpstr>
      <vt:lpstr>Examples of Sequential Devices</vt:lpstr>
      <vt:lpstr>Types of Sequential Circuits</vt:lpstr>
      <vt:lpstr>Why Asynchronous Circuits?</vt:lpstr>
      <vt:lpstr>Memory</vt:lpstr>
      <vt:lpstr>Storage elements</vt:lpstr>
      <vt:lpstr>Let’s design a 1-bit memory unit (1/2)</vt:lpstr>
      <vt:lpstr>Let’s design a 1-bit memory unit (2/2)</vt:lpstr>
      <vt:lpstr>The SR latch</vt:lpstr>
      <vt:lpstr>Setting the Latch: SR = 10</vt:lpstr>
      <vt:lpstr>Latch Delays</vt:lpstr>
      <vt:lpstr>Resetting the Latch: SR = 01</vt:lpstr>
      <vt:lpstr>Storing a value: SR = 00</vt:lpstr>
      <vt:lpstr>SR latches are memories!</vt:lpstr>
      <vt:lpstr>SR latches are sequential!</vt:lpstr>
      <vt:lpstr>What about SR = 11?</vt:lpstr>
      <vt:lpstr>What about SR = 11?</vt:lpstr>
      <vt:lpstr>SR latch summary</vt:lpstr>
      <vt:lpstr>An SR latch with a control input</vt:lpstr>
      <vt:lpstr>Question </vt:lpstr>
      <vt:lpstr>D latch</vt:lpstr>
      <vt:lpstr>Sequential circuits and state diagrams</vt:lpstr>
      <vt:lpstr>Using latches in real life</vt:lpstr>
      <vt:lpstr>The problem with latches</vt:lpstr>
      <vt:lpstr>Flip-Flops (FFs)</vt:lpstr>
      <vt:lpstr>Making latches work right</vt:lpstr>
      <vt:lpstr>Writing to the latches</vt:lpstr>
      <vt:lpstr>Two main issues</vt:lpstr>
      <vt:lpstr>Clocks and synchronization</vt:lpstr>
      <vt:lpstr>Synchronizing our example</vt:lpstr>
      <vt:lpstr>More about clocks</vt:lpstr>
      <vt:lpstr>PowerPoint Presentation</vt:lpstr>
      <vt:lpstr>SR latch</vt:lpstr>
      <vt:lpstr>D latch</vt:lpstr>
      <vt:lpstr>Writing to the latches</vt:lpstr>
      <vt:lpstr>Two main issues</vt:lpstr>
      <vt:lpstr>Synchronizing our example</vt:lpstr>
      <vt:lpstr>Flip-Flops</vt:lpstr>
      <vt:lpstr>D flip-flops when C=0</vt:lpstr>
      <vt:lpstr>D flip-flops when C=1</vt:lpstr>
      <vt:lpstr>Positive edge triggering</vt:lpstr>
      <vt:lpstr>Timing diagram</vt:lpstr>
      <vt:lpstr>Responding to a Clock</vt:lpstr>
      <vt:lpstr>FF Symbols</vt:lpstr>
      <vt:lpstr>Direct inputs</vt:lpstr>
      <vt:lpstr>Flip-flop variations (JK)</vt:lpstr>
      <vt:lpstr>PowerPoint Presentation</vt:lpstr>
      <vt:lpstr>Flip-flop variations (T)</vt:lpstr>
      <vt:lpstr>Q: Implement a T FF using a D FF</vt:lpstr>
      <vt:lpstr>Characteristic Tables</vt:lpstr>
      <vt:lpstr>Characteristic Equations</vt:lpstr>
      <vt:lpstr>Flip flop timing diagrams</vt:lpstr>
      <vt:lpstr>“Present” and “Next” are relative</vt:lpstr>
      <vt:lpstr>Positive edge triggered</vt:lpstr>
      <vt:lpstr>Summary</vt:lpstr>
      <vt:lpstr>An example sequential circuit</vt:lpstr>
      <vt:lpstr>Analyzing a sequential circuit</vt:lpstr>
      <vt:lpstr>Analyzing our example circuit</vt:lpstr>
      <vt:lpstr>The outputs are easy</vt:lpstr>
      <vt:lpstr>Flip-flop Input Equations</vt:lpstr>
      <vt:lpstr>Step 1: Flip-flop input equations</vt:lpstr>
      <vt:lpstr>Step 2: Flip-flop input values</vt:lpstr>
      <vt:lpstr>Step 3: Find the next states</vt:lpstr>
      <vt:lpstr>Step 3 Concluded</vt:lpstr>
      <vt:lpstr>Getting state table columns straight</vt:lpstr>
      <vt:lpstr>State Diagrams</vt:lpstr>
      <vt:lpstr>Sizes of State Diagrams</vt:lpstr>
      <vt:lpstr>Another analysis example</vt:lpstr>
      <vt:lpstr>Another analysis example</vt:lpstr>
      <vt:lpstr>Sequential circuit analysis summary</vt:lpstr>
      <vt:lpstr>Two models of sequential circuits</vt:lpstr>
    </vt:vector>
  </TitlesOfParts>
  <Company>Rockwell Collins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Combinational Systems</dc:title>
  <dc:creator>James C. Maxted</dc:creator>
  <cp:lastModifiedBy>Microsoft Office User</cp:lastModifiedBy>
  <cp:revision>256</cp:revision>
  <cp:lastPrinted>2012-04-09T12:15:22Z</cp:lastPrinted>
  <dcterms:created xsi:type="dcterms:W3CDTF">2012-04-09T12:14:28Z</dcterms:created>
  <dcterms:modified xsi:type="dcterms:W3CDTF">2022-04-14T06:14:56Z</dcterms:modified>
</cp:coreProperties>
</file>